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7" r:id="rId1"/>
    <p:sldMasterId id="2147483699" r:id="rId2"/>
  </p:sldMasterIdLst>
  <p:notesMasterIdLst>
    <p:notesMasterId r:id="rId29"/>
  </p:notesMasterIdLst>
  <p:sldIdLst>
    <p:sldId id="370" r:id="rId3"/>
    <p:sldId id="371" r:id="rId4"/>
    <p:sldId id="372" r:id="rId5"/>
    <p:sldId id="304" r:id="rId6"/>
    <p:sldId id="377" r:id="rId7"/>
    <p:sldId id="305" r:id="rId8"/>
    <p:sldId id="378" r:id="rId9"/>
    <p:sldId id="307" r:id="rId10"/>
    <p:sldId id="379" r:id="rId11"/>
    <p:sldId id="380" r:id="rId12"/>
    <p:sldId id="381" r:id="rId13"/>
    <p:sldId id="382" r:id="rId14"/>
    <p:sldId id="383" r:id="rId15"/>
    <p:sldId id="384" r:id="rId16"/>
    <p:sldId id="385" r:id="rId17"/>
    <p:sldId id="387" r:id="rId18"/>
    <p:sldId id="388" r:id="rId19"/>
    <p:sldId id="389" r:id="rId20"/>
    <p:sldId id="390" r:id="rId21"/>
    <p:sldId id="391" r:id="rId22"/>
    <p:sldId id="392" r:id="rId23"/>
    <p:sldId id="393" r:id="rId24"/>
    <p:sldId id="394" r:id="rId25"/>
    <p:sldId id="395" r:id="rId26"/>
    <p:sldId id="396" r:id="rId27"/>
    <p:sldId id="386" r:id="rId2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339966"/>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96" autoAdjust="0"/>
    <p:restoredTop sz="94660"/>
  </p:normalViewPr>
  <p:slideViewPr>
    <p:cSldViewPr>
      <p:cViewPr varScale="1">
        <p:scale>
          <a:sx n="134" d="100"/>
          <a:sy n="134" d="100"/>
        </p:scale>
        <p:origin x="126" y="4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606"/>
    </p:cViewPr>
  </p:sorterViewPr>
  <p:notesViewPr>
    <p:cSldViewPr>
      <p:cViewPr varScale="1">
        <p:scale>
          <a:sx n="39" d="100"/>
          <a:sy n="39" d="100"/>
        </p:scale>
        <p:origin x="-150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endParaRPr lang="ru-RU"/>
          </a:p>
        </p:txBody>
      </p:sp>
      <p:sp>
        <p:nvSpPr>
          <p:cNvPr id="112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endParaRPr lang="ru-RU"/>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Щелчок правит 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112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endParaRPr lang="ru-RU"/>
          </a:p>
        </p:txBody>
      </p:sp>
      <p:sp>
        <p:nvSpPr>
          <p:cNvPr id="112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fld id="{1B941E40-3B07-4725-9399-B2F85FF53E1B}"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245762" name="Group 2"/>
          <p:cNvGrpSpPr>
            <a:grpSpLocks/>
          </p:cNvGrpSpPr>
          <p:nvPr/>
        </p:nvGrpSpPr>
        <p:grpSpPr bwMode="auto">
          <a:xfrm>
            <a:off x="0" y="0"/>
            <a:ext cx="9144000" cy="6856413"/>
            <a:chOff x="0" y="0"/>
            <a:chExt cx="5760" cy="4319"/>
          </a:xfrm>
        </p:grpSpPr>
        <p:sp>
          <p:nvSpPr>
            <p:cNvPr id="24576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57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6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57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576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57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57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7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57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57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577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577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577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57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57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57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57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578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578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578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578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578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57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57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57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578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57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579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57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57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57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579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57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57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579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5799" name="Group 39"/>
            <p:cNvGrpSpPr>
              <a:grpSpLocks/>
            </p:cNvGrpSpPr>
            <p:nvPr userDrawn="1"/>
          </p:nvGrpSpPr>
          <p:grpSpPr bwMode="auto">
            <a:xfrm>
              <a:off x="0" y="1632"/>
              <a:ext cx="5758" cy="1858"/>
              <a:chOff x="0" y="1632"/>
              <a:chExt cx="5758" cy="1858"/>
            </a:xfrm>
          </p:grpSpPr>
          <p:sp>
            <p:nvSpPr>
              <p:cNvPr id="2458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58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5802" name="Rectangle 42"/>
          <p:cNvSpPr>
            <a:spLocks noGrp="1" noChangeArrowheads="1"/>
          </p:cNvSpPr>
          <p:nvPr>
            <p:ph type="ctrTitle" sz="quarter"/>
          </p:nvPr>
        </p:nvSpPr>
        <p:spPr>
          <a:xfrm>
            <a:off x="457200" y="1600200"/>
            <a:ext cx="8229600" cy="1828800"/>
          </a:xfrm>
        </p:spPr>
        <p:txBody>
          <a:bodyPr/>
          <a:lstStyle>
            <a:lvl1pPr>
              <a:defRPr sz="4800"/>
            </a:lvl1pPr>
          </a:lstStyle>
          <a:p>
            <a:r>
              <a:rPr lang="ru-RU"/>
              <a:t>Образец заголовка</a:t>
            </a:r>
          </a:p>
        </p:txBody>
      </p:sp>
      <p:sp>
        <p:nvSpPr>
          <p:cNvPr id="24580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ru-RU"/>
              <a:t>Образец подзаголовка</a:t>
            </a:r>
          </a:p>
        </p:txBody>
      </p:sp>
      <p:sp>
        <p:nvSpPr>
          <p:cNvPr id="245804" name="Rectangle 44"/>
          <p:cNvSpPr>
            <a:spLocks noGrp="1" noChangeArrowheads="1"/>
          </p:cNvSpPr>
          <p:nvPr>
            <p:ph type="dt" sz="quarter" idx="2"/>
          </p:nvPr>
        </p:nvSpPr>
        <p:spPr/>
        <p:txBody>
          <a:bodyPr/>
          <a:lstStyle>
            <a:lvl1pPr>
              <a:defRPr/>
            </a:lvl1pPr>
          </a:lstStyle>
          <a:p>
            <a:endParaRPr lang="ru-RU"/>
          </a:p>
        </p:txBody>
      </p:sp>
      <p:sp>
        <p:nvSpPr>
          <p:cNvPr id="245805" name="Rectangle 45"/>
          <p:cNvSpPr>
            <a:spLocks noGrp="1" noChangeArrowheads="1"/>
          </p:cNvSpPr>
          <p:nvPr>
            <p:ph type="ftr" sz="quarter" idx="3"/>
          </p:nvPr>
        </p:nvSpPr>
        <p:spPr/>
        <p:txBody>
          <a:bodyPr/>
          <a:lstStyle>
            <a:lvl1pPr>
              <a:defRPr/>
            </a:lvl1pPr>
          </a:lstStyle>
          <a:p>
            <a:endParaRPr lang="ru-RU"/>
          </a:p>
        </p:txBody>
      </p:sp>
      <p:sp>
        <p:nvSpPr>
          <p:cNvPr id="245806" name="Rectangle 46"/>
          <p:cNvSpPr>
            <a:spLocks noGrp="1" noChangeArrowheads="1"/>
          </p:cNvSpPr>
          <p:nvPr>
            <p:ph type="sldNum" sz="quarter" idx="4"/>
          </p:nvPr>
        </p:nvSpPr>
        <p:spPr/>
        <p:txBody>
          <a:bodyPr/>
          <a:lstStyle>
            <a:lvl1pPr>
              <a:defRPr/>
            </a:lvl1pPr>
          </a:lstStyle>
          <a:p>
            <a:fld id="{B57DB68B-7AC0-4949-A614-FF6F1A9E7D67}"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648A0F3-D1A7-44F4-94B8-E666FBF2D89B}"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428DF7A7-2053-4E50-89A6-64F34A640968}"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151028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659518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a:t>Образец заголовка</a:t>
            </a:r>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4948178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3913892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a:t>Образец заголовка</a:t>
            </a:r>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98CDC2D2-2F86-4153-B336-95AE5600FFF9}" type="datetimeFigureOut">
              <a:rPr lang="ru-RU" smtClean="0"/>
              <a:t>17.01.2021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0955369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98CDC2D2-2F86-4153-B336-95AE5600FFF9}" type="datetimeFigureOut">
              <a:rPr lang="ru-RU" smtClean="0"/>
              <a:t>17.01.2021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4309024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8CDC2D2-2F86-4153-B336-95AE5600FFF9}" type="datetimeFigureOut">
              <a:rPr lang="ru-RU" smtClean="0"/>
              <a:t>17.01.2021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4815496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129966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E0D73CB1-B60F-4DFB-B9F3-408DB3D26659}" type="slidenum">
              <a:rPr lang="ru-RU"/>
              <a:pPr/>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a:t>Образец заголовка</a:t>
            </a:r>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5" name="Дата 4"/>
          <p:cNvSpPr>
            <a:spLocks noGrp="1"/>
          </p:cNvSpPr>
          <p:nvPr>
            <p:ph type="dt" sz="half" idx="10"/>
          </p:nvPr>
        </p:nvSpPr>
        <p:spPr/>
        <p:txBody>
          <a:bodyPr/>
          <a:lstStyle/>
          <a:p>
            <a:fld id="{98CDC2D2-2F86-4153-B336-95AE5600FFF9}" type="datetimeFigureOut">
              <a:rPr lang="ru-RU" smtClean="0"/>
              <a:t>17.01.2021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15390910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3232531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65125"/>
            <a:ext cx="1971675"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5B88976-EBD9-489B-8114-68C0F9BB47E9}" type="slidenum">
              <a:rPr lang="ru-RU" smtClean="0"/>
              <a:t>‹#›</a:t>
            </a:fld>
            <a:endParaRPr lang="ru-RU"/>
          </a:p>
        </p:txBody>
      </p:sp>
    </p:spTree>
    <p:extLst>
      <p:ext uri="{BB962C8B-B14F-4D97-AF65-F5344CB8AC3E}">
        <p14:creationId xmlns:p14="http://schemas.microsoft.com/office/powerpoint/2010/main" val="274672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25716AD-5D68-4164-AB86-9DBFE302BD59}"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83F92B75-47A3-4868-AEE3-512BA6103AE8}"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6924CD66-755E-49C4-9EA2-C90F324A349E}"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B22D240C-4306-47DF-8D06-D43ABFA36C62}"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DF98D160-978F-4121-BBE3-910CA950FAD3}"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F6696B1D-DA42-4BF1-9561-8B6D7A805089}"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AAD10DB-8C4A-4D79-812E-F61FBD61E290}"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pSp>
        <p:nvGrpSpPr>
          <p:cNvPr id="244738" name="Group 2"/>
          <p:cNvGrpSpPr>
            <a:grpSpLocks/>
          </p:cNvGrpSpPr>
          <p:nvPr/>
        </p:nvGrpSpPr>
        <p:grpSpPr bwMode="auto">
          <a:xfrm>
            <a:off x="0" y="0"/>
            <a:ext cx="9144000" cy="6856413"/>
            <a:chOff x="0" y="0"/>
            <a:chExt cx="5760" cy="4319"/>
          </a:xfrm>
        </p:grpSpPr>
        <p:sp>
          <p:nvSpPr>
            <p:cNvPr id="24473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ru-RU"/>
            </a:p>
          </p:txBody>
        </p:sp>
        <p:sp>
          <p:nvSpPr>
            <p:cNvPr id="24474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4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ru-RU"/>
            </a:p>
          </p:txBody>
        </p:sp>
        <p:sp>
          <p:nvSpPr>
            <p:cNvPr id="24474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4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ru-RU"/>
            </a:p>
          </p:txBody>
        </p:sp>
        <p:sp>
          <p:nvSpPr>
            <p:cNvPr id="24474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ru-RU"/>
            </a:p>
          </p:txBody>
        </p:sp>
        <p:sp>
          <p:nvSpPr>
            <p:cNvPr id="24474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ru-RU"/>
            </a:p>
          </p:txBody>
        </p:sp>
        <p:sp>
          <p:nvSpPr>
            <p:cNvPr id="24474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4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ru-RU"/>
            </a:p>
          </p:txBody>
        </p:sp>
        <p:sp>
          <p:nvSpPr>
            <p:cNvPr id="24474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ru-RU"/>
            </a:p>
          </p:txBody>
        </p:sp>
        <p:sp>
          <p:nvSpPr>
            <p:cNvPr id="24474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ru-RU"/>
            </a:p>
          </p:txBody>
        </p:sp>
        <p:sp>
          <p:nvSpPr>
            <p:cNvPr id="24475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ru-RU"/>
            </a:p>
          </p:txBody>
        </p:sp>
        <p:sp>
          <p:nvSpPr>
            <p:cNvPr id="24475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ru-RU"/>
            </a:p>
          </p:txBody>
        </p:sp>
        <p:sp>
          <p:nvSpPr>
            <p:cNvPr id="24475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ru-RU"/>
            </a:p>
          </p:txBody>
        </p:sp>
        <p:sp>
          <p:nvSpPr>
            <p:cNvPr id="24475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ru-RU"/>
            </a:p>
          </p:txBody>
        </p:sp>
        <p:sp>
          <p:nvSpPr>
            <p:cNvPr id="24475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ru-RU"/>
            </a:p>
          </p:txBody>
        </p:sp>
        <p:sp>
          <p:nvSpPr>
            <p:cNvPr id="24475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ru-RU"/>
            </a:p>
          </p:txBody>
        </p:sp>
        <p:sp>
          <p:nvSpPr>
            <p:cNvPr id="24475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ru-RU"/>
            </a:p>
          </p:txBody>
        </p:sp>
        <p:sp>
          <p:nvSpPr>
            <p:cNvPr id="24475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ru-RU"/>
            </a:p>
          </p:txBody>
        </p:sp>
        <p:sp>
          <p:nvSpPr>
            <p:cNvPr id="24475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ru-RU"/>
            </a:p>
          </p:txBody>
        </p:sp>
        <p:sp>
          <p:nvSpPr>
            <p:cNvPr id="24475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ru-RU"/>
            </a:p>
          </p:txBody>
        </p:sp>
        <p:sp>
          <p:nvSpPr>
            <p:cNvPr id="24476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ru-RU"/>
            </a:p>
          </p:txBody>
        </p:sp>
        <p:sp>
          <p:nvSpPr>
            <p:cNvPr id="24476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ru-RU"/>
            </a:p>
          </p:txBody>
        </p:sp>
        <p:sp>
          <p:nvSpPr>
            <p:cNvPr id="24476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ru-RU"/>
            </a:p>
          </p:txBody>
        </p:sp>
        <p:sp>
          <p:nvSpPr>
            <p:cNvPr id="24476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ru-RU"/>
            </a:p>
          </p:txBody>
        </p:sp>
        <p:sp>
          <p:nvSpPr>
            <p:cNvPr id="24476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ru-RU"/>
            </a:p>
          </p:txBody>
        </p:sp>
        <p:sp>
          <p:nvSpPr>
            <p:cNvPr id="24476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ru-RU"/>
            </a:p>
          </p:txBody>
        </p:sp>
        <p:sp>
          <p:nvSpPr>
            <p:cNvPr id="24476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ru-RU"/>
            </a:p>
          </p:txBody>
        </p:sp>
        <p:sp>
          <p:nvSpPr>
            <p:cNvPr id="24476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ru-RU"/>
            </a:p>
          </p:txBody>
        </p:sp>
        <p:sp>
          <p:nvSpPr>
            <p:cNvPr id="24476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ru-RU"/>
            </a:p>
          </p:txBody>
        </p:sp>
        <p:sp>
          <p:nvSpPr>
            <p:cNvPr id="24476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ru-RU"/>
            </a:p>
          </p:txBody>
        </p:sp>
        <p:sp>
          <p:nvSpPr>
            <p:cNvPr id="24477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ru-RU"/>
            </a:p>
          </p:txBody>
        </p:sp>
        <p:sp>
          <p:nvSpPr>
            <p:cNvPr id="24477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ru-RU"/>
            </a:p>
          </p:txBody>
        </p:sp>
        <p:sp>
          <p:nvSpPr>
            <p:cNvPr id="24477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ru-RU"/>
            </a:p>
          </p:txBody>
        </p:sp>
        <p:sp>
          <p:nvSpPr>
            <p:cNvPr id="24477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ru-RU"/>
            </a:p>
          </p:txBody>
        </p:sp>
        <p:sp>
          <p:nvSpPr>
            <p:cNvPr id="24477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ru-RU"/>
            </a:p>
          </p:txBody>
        </p:sp>
        <p:grpSp>
          <p:nvGrpSpPr>
            <p:cNvPr id="244775" name="Group 39"/>
            <p:cNvGrpSpPr>
              <a:grpSpLocks/>
            </p:cNvGrpSpPr>
            <p:nvPr userDrawn="1"/>
          </p:nvGrpSpPr>
          <p:grpSpPr bwMode="auto">
            <a:xfrm>
              <a:off x="0" y="1632"/>
              <a:ext cx="5758" cy="1858"/>
              <a:chOff x="0" y="1632"/>
              <a:chExt cx="5758" cy="1858"/>
            </a:xfrm>
          </p:grpSpPr>
          <p:sp>
            <p:nvSpPr>
              <p:cNvPr id="24477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ru-RU"/>
              </a:p>
            </p:txBody>
          </p:sp>
          <p:sp>
            <p:nvSpPr>
              <p:cNvPr id="24477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ru-RU"/>
              </a:p>
            </p:txBody>
          </p:sp>
        </p:grpSp>
      </p:grpSp>
      <p:sp>
        <p:nvSpPr>
          <p:cNvPr id="24477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t>Образец заголовка</a:t>
            </a:r>
          </a:p>
        </p:txBody>
      </p:sp>
      <p:sp>
        <p:nvSpPr>
          <p:cNvPr id="24477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24478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ru-RU"/>
          </a:p>
        </p:txBody>
      </p:sp>
      <p:sp>
        <p:nvSpPr>
          <p:cNvPr id="24478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ru-RU"/>
          </a:p>
        </p:txBody>
      </p:sp>
      <p:sp>
        <p:nvSpPr>
          <p:cNvPr id="24478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DD414A18-0C77-48EB-8765-E64C33E3F583}" type="slidenum">
              <a:rPr lang="ru-RU"/>
              <a:pPr/>
              <a:t>‹#›</a:t>
            </a:fld>
            <a:endParaRPr lang="ru-RU"/>
          </a:p>
        </p:txBody>
      </p:sp>
    </p:spTree>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98CDC2D2-2F86-4153-B336-95AE5600FFF9}" type="datetimeFigureOut">
              <a:rPr lang="ru-RU" smtClean="0"/>
              <a:t>17.01.2021</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B88976-EBD9-489B-8114-68C0F9BB47E9}" type="slidenum">
              <a:rPr lang="ru-RU" smtClean="0"/>
              <a:t>‹#›</a:t>
            </a:fld>
            <a:endParaRPr lang="ru-RU"/>
          </a:p>
        </p:txBody>
      </p:sp>
    </p:spTree>
    <p:extLst>
      <p:ext uri="{BB962C8B-B14F-4D97-AF65-F5344CB8AC3E}">
        <p14:creationId xmlns:p14="http://schemas.microsoft.com/office/powerpoint/2010/main" val="295845126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13422"/>
            <a:ext cx="8064896" cy="1790700"/>
          </a:xfrm>
        </p:spPr>
        <p:txBody>
          <a:bodyPr>
            <a:normAutofit fontScale="90000"/>
          </a:bodyPr>
          <a:lstStyle/>
          <a:p>
            <a:r>
              <a:rPr lang="ru-RU" dirty="0">
                <a:solidFill>
                  <a:srgbClr val="C00000"/>
                </a:solidFill>
                <a:latin typeface="Times New Roman" panose="02020603050405020304" pitchFamily="18" charset="0"/>
                <a:cs typeface="Times New Roman" panose="02020603050405020304" pitchFamily="18" charset="0"/>
              </a:rPr>
              <a:t/>
            </a:r>
            <a:br>
              <a:rPr lang="ru-RU" dirty="0">
                <a:solidFill>
                  <a:srgbClr val="C00000"/>
                </a:solidFill>
                <a:latin typeface="Times New Roman" panose="02020603050405020304" pitchFamily="18" charset="0"/>
                <a:cs typeface="Times New Roman" panose="02020603050405020304" pitchFamily="18" charset="0"/>
              </a:rPr>
            </a:br>
            <a:r>
              <a:rPr lang="ru-RU" sz="4600" dirty="0">
                <a:solidFill>
                  <a:srgbClr val="C00000"/>
                </a:solidFill>
                <a:latin typeface="Times New Roman" panose="02020603050405020304" pitchFamily="18" charset="0"/>
                <a:cs typeface="Times New Roman" panose="02020603050405020304" pitchFamily="18" charset="0"/>
              </a:rPr>
              <a:t>Счета текущих операций:</a:t>
            </a:r>
            <a:br>
              <a:rPr lang="ru-RU" sz="4600" dirty="0">
                <a:solidFill>
                  <a:srgbClr val="C00000"/>
                </a:solidFill>
                <a:latin typeface="Times New Roman" panose="02020603050405020304" pitchFamily="18" charset="0"/>
                <a:cs typeface="Times New Roman" panose="02020603050405020304" pitchFamily="18" charset="0"/>
              </a:rPr>
            </a:br>
            <a:r>
              <a:rPr lang="ru-RU" sz="3600" dirty="0">
                <a:solidFill>
                  <a:srgbClr val="C00000"/>
                </a:solidFill>
                <a:latin typeface="Times New Roman" panose="02020603050405020304" pitchFamily="18" charset="0"/>
                <a:cs typeface="Times New Roman" panose="02020603050405020304" pitchFamily="18" charset="0"/>
              </a:rPr>
              <a:t>счет производства.</a:t>
            </a:r>
          </a:p>
        </p:txBody>
      </p:sp>
      <p:sp>
        <p:nvSpPr>
          <p:cNvPr id="3" name="TextBox 2"/>
          <p:cNvSpPr txBox="1"/>
          <p:nvPr/>
        </p:nvSpPr>
        <p:spPr>
          <a:xfrm>
            <a:off x="6228184" y="929987"/>
            <a:ext cx="2801516" cy="715581"/>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ru-RU" sz="4050" b="0" i="0" u="none" strike="noStrike" kern="1200" cap="none" spc="0" normalizeH="0" baseline="0" noProof="0" dirty="0">
                <a:ln>
                  <a:noFill/>
                </a:ln>
                <a:solidFill>
                  <a:srgbClr val="70AD47">
                    <a:lumMod val="50000"/>
                  </a:srgbClr>
                </a:solidFill>
                <a:effectLst/>
                <a:uLnTx/>
                <a:uFillTx/>
                <a:latin typeface="Times New Roman" panose="02020603050405020304" pitchFamily="18" charset="0"/>
                <a:ea typeface="+mn-ea"/>
                <a:cs typeface="Times New Roman" panose="02020603050405020304" pitchFamily="18" charset="0"/>
              </a:rPr>
              <a:t>Лекция 4.1</a:t>
            </a:r>
          </a:p>
        </p:txBody>
      </p:sp>
    </p:spTree>
    <p:extLst>
      <p:ext uri="{BB962C8B-B14F-4D97-AF65-F5344CB8AC3E}">
        <p14:creationId xmlns:p14="http://schemas.microsoft.com/office/powerpoint/2010/main" val="2593457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467544" y="1122471"/>
            <a:ext cx="8208912" cy="2494529"/>
          </a:xfrm>
          <a:prstGeom prst="rect">
            <a:avLst/>
          </a:prstGeom>
        </p:spPr>
        <p:txBody>
          <a:bodyPr wrap="square">
            <a:spAutoFit/>
          </a:bodyPr>
          <a:lstStyle/>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В состав валового выпуска </a:t>
            </a:r>
            <a:r>
              <a:rPr lang="ru-RU" sz="2200" b="1" dirty="0">
                <a:solidFill>
                  <a:srgbClr val="FF0000"/>
                </a:solidFill>
                <a:latin typeface="Times New Roman" panose="02020603050405020304" pitchFamily="18" charset="0"/>
                <a:cs typeface="Times New Roman" panose="02020603050405020304" pitchFamily="18" charset="0"/>
              </a:rPr>
              <a:t>включаются</a:t>
            </a:r>
            <a:r>
              <a:rPr lang="ru-RU" sz="2200" b="1" dirty="0">
                <a:solidFill>
                  <a:srgbClr val="002060"/>
                </a:solidFill>
                <a:latin typeface="Times New Roman" panose="02020603050405020304" pitchFamily="18" charset="0"/>
                <a:cs typeface="Times New Roman" panose="02020603050405020304" pitchFamily="18" charset="0"/>
              </a:rPr>
              <a:t>: </a:t>
            </a:r>
          </a:p>
          <a:p>
            <a:pPr marL="342900" lvl="0" indent="-342900" algn="just">
              <a:lnSpc>
                <a:spcPct val="120000"/>
              </a:lnSpc>
              <a:buFont typeface="Symbol" panose="05050102010706020507" pitchFamily="18" charset="2"/>
              <a:buChar char=""/>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выпуск продуктов всех отраслей и секторов экономики; </a:t>
            </a:r>
          </a:p>
          <a:p>
            <a:pPr marL="342900" lvl="0" indent="-342900" algn="just">
              <a:lnSpc>
                <a:spcPct val="120000"/>
              </a:lnSpc>
              <a:buFont typeface="Symbol" panose="05050102010706020507" pitchFamily="18" charset="2"/>
              <a:buChar char=""/>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выпуск рыночных услуг (за исключением условно исчисленной продукции финансовых посредников); </a:t>
            </a:r>
          </a:p>
          <a:p>
            <a:pPr marL="342900" lvl="0" indent="-342900" algn="just">
              <a:lnSpc>
                <a:spcPct val="120000"/>
              </a:lnSpc>
              <a:buFont typeface="Symbol" panose="05050102010706020507" pitchFamily="18" charset="2"/>
              <a:buChar char=""/>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условно исчисленная продукция финансовых посредников; </a:t>
            </a:r>
          </a:p>
          <a:p>
            <a:pPr marL="342900" lvl="0" indent="-342900" algn="just">
              <a:lnSpc>
                <a:spcPct val="120000"/>
              </a:lnSpc>
              <a:buFont typeface="Symbol" panose="05050102010706020507" pitchFamily="18" charset="2"/>
              <a:buChar char=""/>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выпуск нерыночных услуг. </a:t>
            </a:r>
          </a:p>
        </p:txBody>
      </p:sp>
    </p:spTree>
    <p:extLst>
      <p:ext uri="{BB962C8B-B14F-4D97-AF65-F5344CB8AC3E}">
        <p14:creationId xmlns:p14="http://schemas.microsoft.com/office/powerpoint/2010/main" val="1435130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88640"/>
            <a:ext cx="8640960" cy="6150915"/>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Некоторые категории произведенных, но не реализованных на рынке товаров и услуг, также включаются в объем выпуска.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К ним относятся: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продукты, произведенные предприятиями для внутрипроизводственного потребления и включенные в выпуск в соответствии с национальной статистической практикой (например, семена и посадочный материал в сельском хозяйстве);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продукты, использованные для строительства зданий и производства других основных фондов (машин и оборудования) хозяйственным способом;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продукты и услуги, обмененные по бартеру;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продукты и услуги, использованные работодателями для оплаты труда в натуральной форме; </a:t>
            </a:r>
          </a:p>
        </p:txBody>
      </p:sp>
    </p:spTree>
    <p:extLst>
      <p:ext uri="{BB962C8B-B14F-4D97-AF65-F5344CB8AC3E}">
        <p14:creationId xmlns:p14="http://schemas.microsoft.com/office/powerpoint/2010/main" val="21890255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88640"/>
            <a:ext cx="8640960" cy="5338384"/>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Некоторые категории произведенных, но не реализованных на рынке товаров и услуг, также включаются в объем выпуска.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К ним относятся: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продукты, переданные подразделениям предприятий, оказывающим услуги своим работникам (столовым, детским садам, медицинским учреждениям и т.д.);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сельскохозяйственные и пищевые продукты, произведенные домашними хозяйствами для собственного потребления (зерно, мясо, молоко, яйца, производство вин и растительного масла); </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условно исчисленные услуги от проживания в собственном жилище. </a:t>
            </a:r>
          </a:p>
          <a:p>
            <a:pPr lvl="0"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069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88640"/>
            <a:ext cx="8640960" cy="4525854"/>
          </a:xfrm>
          <a:prstGeom prst="rect">
            <a:avLst/>
          </a:prstGeom>
        </p:spPr>
        <p:txBody>
          <a:bodyPr wrap="square">
            <a:spAutoFit/>
          </a:bodyPr>
          <a:lstStyle/>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Временем учета </a:t>
            </a:r>
            <a:r>
              <a:rPr lang="ru-RU" sz="2200" b="1" dirty="0">
                <a:solidFill>
                  <a:srgbClr val="002060"/>
                </a:solidFill>
                <a:latin typeface="Times New Roman" panose="02020603050405020304" pitchFamily="18" charset="0"/>
                <a:cs typeface="Times New Roman" panose="02020603050405020304" pitchFamily="18" charset="0"/>
              </a:rPr>
              <a:t>продаж </a:t>
            </a:r>
            <a:r>
              <a:rPr lang="ru-RU" sz="2200" b="1" dirty="0">
                <a:solidFill>
                  <a:srgbClr val="FF0000"/>
                </a:solidFill>
                <a:latin typeface="Times New Roman" panose="02020603050405020304" pitchFamily="18" charset="0"/>
                <a:cs typeface="Times New Roman" panose="02020603050405020304" pitchFamily="18" charset="0"/>
              </a:rPr>
              <a:t>является</a:t>
            </a:r>
            <a:r>
              <a:rPr lang="ru-RU" sz="2200" b="1" dirty="0">
                <a:solidFill>
                  <a:srgbClr val="002060"/>
                </a:solidFill>
                <a:latin typeface="Times New Roman" panose="02020603050405020304" pitchFamily="18" charset="0"/>
                <a:cs typeface="Times New Roman" panose="02020603050405020304" pitchFamily="18" charset="0"/>
              </a:rPr>
              <a:t> время </a:t>
            </a:r>
            <a:r>
              <a:rPr lang="ru-RU" sz="2200" b="1" dirty="0">
                <a:solidFill>
                  <a:srgbClr val="FF0000"/>
                </a:solidFill>
                <a:latin typeface="Times New Roman" panose="02020603050405020304" pitchFamily="18" charset="0"/>
                <a:cs typeface="Times New Roman" panose="02020603050405020304" pitchFamily="18" charset="0"/>
              </a:rPr>
              <a:t>их отражения в счетах </a:t>
            </a:r>
            <a:r>
              <a:rPr lang="ru-RU" sz="2200" b="1" dirty="0">
                <a:solidFill>
                  <a:srgbClr val="002060"/>
                </a:solidFill>
                <a:latin typeface="Times New Roman" panose="02020603050405020304" pitchFamily="18" charset="0"/>
                <a:cs typeface="Times New Roman" panose="02020603050405020304" pitchFamily="18" charset="0"/>
              </a:rPr>
              <a:t>дебиторов и кредиторов, т.е. время, когда право собственности на товары переходит от производителя к покупателю или когда услуги оказаны покупателю.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Реализованные</a:t>
            </a:r>
            <a:r>
              <a:rPr lang="ru-RU" sz="2200" b="1" dirty="0">
                <a:solidFill>
                  <a:srgbClr val="002060"/>
                </a:solidFill>
                <a:latin typeface="Times New Roman" panose="02020603050405020304" pitchFamily="18" charset="0"/>
                <a:cs typeface="Times New Roman" panose="02020603050405020304" pitchFamily="18" charset="0"/>
              </a:rPr>
              <a:t> товары и услуги включаются в стоимость выпуска по </a:t>
            </a:r>
            <a:r>
              <a:rPr lang="ru-RU" sz="2200" b="1" dirty="0">
                <a:solidFill>
                  <a:srgbClr val="FF0000"/>
                </a:solidFill>
                <a:latin typeface="Times New Roman" panose="02020603050405020304" pitchFamily="18" charset="0"/>
                <a:cs typeface="Times New Roman" panose="02020603050405020304" pitchFamily="18" charset="0"/>
              </a:rPr>
              <a:t>фактической рыночной стоимости</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FF0000"/>
                </a:solidFill>
                <a:latin typeface="Times New Roman" panose="02020603050405020304" pitchFamily="18" charset="0"/>
                <a:cs typeface="Times New Roman" panose="02020603050405020304" pitchFamily="18" charset="0"/>
              </a:rPr>
              <a:t>нереализованная</a:t>
            </a:r>
            <a:r>
              <a:rPr lang="ru-RU" sz="2200" b="1" dirty="0">
                <a:solidFill>
                  <a:srgbClr val="002060"/>
                </a:solidFill>
                <a:latin typeface="Times New Roman" panose="02020603050405020304" pitchFamily="18" charset="0"/>
                <a:cs typeface="Times New Roman" panose="02020603050405020304" pitchFamily="18" charset="0"/>
              </a:rPr>
              <a:t> готовая продукция - </a:t>
            </a:r>
            <a:r>
              <a:rPr lang="ru-RU" sz="2200" b="1" dirty="0">
                <a:solidFill>
                  <a:srgbClr val="FF0000"/>
                </a:solidFill>
                <a:latin typeface="Times New Roman" panose="02020603050405020304" pitchFamily="18" charset="0"/>
                <a:cs typeface="Times New Roman" panose="02020603050405020304" pitchFamily="18" charset="0"/>
              </a:rPr>
              <a:t>по средним рыночным ценам</a:t>
            </a:r>
            <a:r>
              <a:rPr lang="ru-RU" sz="2200" b="1" dirty="0">
                <a:solidFill>
                  <a:srgbClr val="002060"/>
                </a:solidFill>
                <a:latin typeface="Times New Roman" panose="02020603050405020304" pitchFamily="18" charset="0"/>
                <a:cs typeface="Times New Roman" panose="02020603050405020304" pitchFamily="18" charset="0"/>
              </a:rPr>
              <a:t>; </a:t>
            </a:r>
            <a:r>
              <a:rPr lang="ru-RU" sz="2200" b="1" dirty="0">
                <a:solidFill>
                  <a:srgbClr val="FF0000"/>
                </a:solidFill>
                <a:latin typeface="Times New Roman" panose="02020603050405020304" pitchFamily="18" charset="0"/>
                <a:cs typeface="Times New Roman" panose="02020603050405020304" pitchFamily="18" charset="0"/>
              </a:rPr>
              <a:t>незавершенное</a:t>
            </a:r>
            <a:r>
              <a:rPr lang="ru-RU" sz="2200" b="1" dirty="0">
                <a:solidFill>
                  <a:srgbClr val="002060"/>
                </a:solidFill>
                <a:latin typeface="Times New Roman" panose="02020603050405020304" pitchFamily="18" charset="0"/>
                <a:cs typeface="Times New Roman" panose="02020603050405020304" pitchFamily="18" charset="0"/>
              </a:rPr>
              <a:t> производство - </a:t>
            </a:r>
            <a:r>
              <a:rPr lang="ru-RU" sz="2200" b="1" dirty="0">
                <a:solidFill>
                  <a:srgbClr val="FF0000"/>
                </a:solidFill>
                <a:latin typeface="Times New Roman" panose="02020603050405020304" pitchFamily="18" charset="0"/>
                <a:cs typeface="Times New Roman" panose="02020603050405020304" pitchFamily="18" charset="0"/>
              </a:rPr>
              <a:t>по себестоимости</a:t>
            </a:r>
            <a:r>
              <a:rPr lang="ru-RU" sz="2200" b="1" dirty="0">
                <a:solidFill>
                  <a:srgbClr val="002060"/>
                </a:solidFill>
                <a:latin typeface="Times New Roman" panose="02020603050405020304" pitchFamily="18" charset="0"/>
                <a:cs typeface="Times New Roman" panose="02020603050405020304" pitchFamily="18" charset="0"/>
              </a:rPr>
              <a:t>. </a:t>
            </a:r>
          </a:p>
          <a:p>
            <a:pPr lvl="0"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9292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88640"/>
            <a:ext cx="8640960" cy="6557180"/>
          </a:xfrm>
          <a:prstGeom prst="rect">
            <a:avLst/>
          </a:prstGeom>
        </p:spPr>
        <p:txBody>
          <a:bodyPr wrap="square">
            <a:spAutoFit/>
          </a:bodyPr>
          <a:lstStyle/>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 промышленности </a:t>
            </a:r>
            <a:r>
              <a:rPr lang="ru-RU" sz="2200" b="1" dirty="0">
                <a:solidFill>
                  <a:srgbClr val="002060"/>
                </a:solidFill>
                <a:latin typeface="Times New Roman" panose="02020603050405020304" pitchFamily="18" charset="0"/>
                <a:cs typeface="Times New Roman" panose="02020603050405020304" pitchFamily="18" charset="0"/>
              </a:rPr>
              <a:t>в составе выпуска учитываются следующие компоненты: готовая продукция; капитальный ремонт своего оборудования; работы промышленного характера, выполненные по заказам на сторону (включая стоимость сырья заказчика); продукция вспомогательных и подсобных подразделений предприятия, реализованная на сторону, и изменение остатка незавершенного производства. При этом продукция, отпущенная своему детскому саду, профилакторию или уплаченная (натурой) в счет оплаты труда наемных работников, также учитывается в выпуске.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Выпуск </a:t>
            </a:r>
            <a:r>
              <a:rPr lang="ru-RU" sz="2200" b="1" dirty="0">
                <a:solidFill>
                  <a:srgbClr val="FF0000"/>
                </a:solidFill>
                <a:latin typeface="Times New Roman" panose="02020603050405020304" pitchFamily="18" charset="0"/>
                <a:cs typeface="Times New Roman" panose="02020603050405020304" pitchFamily="18" charset="0"/>
              </a:rPr>
              <a:t>в сельском хозяйстве </a:t>
            </a:r>
            <a:r>
              <a:rPr lang="ru-RU" sz="2200" b="1" dirty="0">
                <a:solidFill>
                  <a:srgbClr val="002060"/>
                </a:solidFill>
                <a:latin typeface="Times New Roman" panose="02020603050405020304" pitchFamily="18" charset="0"/>
                <a:cs typeface="Times New Roman" panose="02020603050405020304" pitchFamily="18" charset="0"/>
              </a:rPr>
              <a:t>рассчитывается как сумма выпуска растениеводства (стоимость валового урожая, изменение затрат под урожай будущих лет, многолетние насаждения) и животноводства (товарная продукция в скоте, продукция, полученная при жизни животных, продукция приплода, прироста, привеса). </a:t>
            </a:r>
          </a:p>
        </p:txBody>
      </p:sp>
    </p:spTree>
    <p:extLst>
      <p:ext uri="{BB962C8B-B14F-4D97-AF65-F5344CB8AC3E}">
        <p14:creationId xmlns:p14="http://schemas.microsoft.com/office/powerpoint/2010/main" val="616881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980728"/>
            <a:ext cx="8640960" cy="4119589"/>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Для </a:t>
            </a:r>
            <a:r>
              <a:rPr lang="ru-RU" sz="2200" b="1" dirty="0">
                <a:solidFill>
                  <a:srgbClr val="FF0000"/>
                </a:solidFill>
                <a:latin typeface="Times New Roman" panose="02020603050405020304" pitchFamily="18" charset="0"/>
                <a:cs typeface="Times New Roman" panose="02020603050405020304" pitchFamily="18" charset="0"/>
              </a:rPr>
              <a:t>финансовых учреждений</a:t>
            </a:r>
            <a:r>
              <a:rPr lang="ru-RU" sz="2200" b="1" dirty="0">
                <a:solidFill>
                  <a:srgbClr val="002060"/>
                </a:solidFill>
                <a:latin typeface="Times New Roman" panose="02020603050405020304" pitchFamily="18" charset="0"/>
                <a:cs typeface="Times New Roman" panose="02020603050405020304" pitchFamily="18" charset="0"/>
              </a:rPr>
              <a:t> стоимость валового выпуска определяется: </a:t>
            </a:r>
          </a:p>
          <a:p>
            <a:pPr marL="342900" lvl="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для банков - как разница между полученной платой за кредит и процентами, выплаченными кредиторам, плюс стоимость платных услуг, оказываемых банками своим клиентам (например, плата за ведение счетов); </a:t>
            </a:r>
          </a:p>
          <a:p>
            <a:pPr marL="342900" lvl="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для страховых организаций - как разница между суммой страховых взносов и суммой выплаченных страховых премий за вычетом сумм, направляемых страховыми организациями на пополнение резервных фондов. </a:t>
            </a:r>
          </a:p>
        </p:txBody>
      </p:sp>
    </p:spTree>
    <p:extLst>
      <p:ext uri="{BB962C8B-B14F-4D97-AF65-F5344CB8AC3E}">
        <p14:creationId xmlns:p14="http://schemas.microsoft.com/office/powerpoint/2010/main" val="1803614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300820"/>
            <a:ext cx="8640960" cy="5744650"/>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Важнейшим показателем, отражающим результаты экономической деятельности в социально-экономической статистике является валовой внутренний продукт (ВВП).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ВВП</a:t>
            </a:r>
            <a:r>
              <a:rPr lang="ru-RU" sz="2200" b="1" dirty="0">
                <a:solidFill>
                  <a:srgbClr val="002060"/>
                </a:solidFill>
                <a:latin typeface="Times New Roman" panose="02020603050405020304" pitchFamily="18" charset="0"/>
                <a:cs typeface="Times New Roman" panose="02020603050405020304" pitchFamily="18" charset="0"/>
              </a:rPr>
              <a:t> представляет собой валовую стоимость всех продуктов и услуг, созданных на территории данной страны в течение определенного срока, за вычетом стоимости промежуточного потребления при их создании.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ВВП</a:t>
            </a:r>
            <a:r>
              <a:rPr lang="ru-RU" sz="2200" b="1" dirty="0">
                <a:solidFill>
                  <a:srgbClr val="002060"/>
                </a:solidFill>
                <a:latin typeface="Times New Roman" panose="02020603050405020304" pitchFamily="18" charset="0"/>
                <a:cs typeface="Times New Roman" panose="02020603050405020304" pitchFamily="18" charset="0"/>
              </a:rPr>
              <a:t> является суммой валовой добавленной стоимости всех отраслей экономики плюс чистые налоги на продукты и импорт.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 показатель стоимости, созданной в результате производственной деятельности институциональных единиц на экономической территории данной страны. ВВП не предназначен для измерения производства за пределами экономической территории </a:t>
            </a:r>
            <a:r>
              <a:rPr lang="ru-RU" sz="2200" b="1" dirty="0" err="1">
                <a:solidFill>
                  <a:srgbClr val="002060"/>
                </a:solidFill>
                <a:latin typeface="Times New Roman" panose="02020603050405020304" pitchFamily="18" charset="0"/>
                <a:cs typeface="Times New Roman" panose="02020603050405020304" pitchFamily="18" charset="0"/>
              </a:rPr>
              <a:t>государтсва</a:t>
            </a:r>
            <a:r>
              <a:rPr lang="ru-RU" sz="2200" b="1" dirty="0">
                <a:solidFill>
                  <a:srgbClr val="002060"/>
                </a:solidFill>
                <a:latin typeface="Times New Roman" panose="02020603050405020304" pitchFamily="18" charset="0"/>
                <a:cs typeface="Times New Roman" panose="02020603050405020304" pitchFamily="18" charset="0"/>
              </a:rPr>
              <a:t>. </a:t>
            </a:r>
            <a:endParaRPr 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9889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980728"/>
            <a:ext cx="8640960" cy="4187300"/>
          </a:xfrm>
          <a:prstGeom prst="rect">
            <a:avLst/>
          </a:prstGeom>
        </p:spPr>
        <p:txBody>
          <a:bodyPr wrap="square">
            <a:spAutoFit/>
          </a:bodyPr>
          <a:lstStyle/>
          <a:p>
            <a:pPr algn="ctr"/>
            <a:r>
              <a:rPr lang="ru-RU" sz="2200" b="1" dirty="0">
                <a:solidFill>
                  <a:srgbClr val="FF0000"/>
                </a:solidFill>
                <a:latin typeface="Times New Roman" panose="02020603050405020304" pitchFamily="18" charset="0"/>
                <a:cs typeface="Times New Roman" panose="02020603050405020304" pitchFamily="18" charset="0"/>
              </a:rPr>
              <a:t>Методы расчета ВВП и его оценка. </a:t>
            </a:r>
          </a:p>
          <a:p>
            <a:pPr algn="ctr"/>
            <a:endParaRPr lang="ru-RU" sz="2200" b="1" dirty="0">
              <a:solidFill>
                <a:srgbClr val="FF0000"/>
              </a:solidFill>
              <a:latin typeface="Times New Roman" panose="02020603050405020304" pitchFamily="18" charset="0"/>
              <a:cs typeface="Times New Roman" panose="02020603050405020304" pitchFamily="18" charset="0"/>
            </a:endParaRPr>
          </a:p>
          <a:p>
            <a:pPr algn="just"/>
            <a:r>
              <a:rPr lang="ru-RU" sz="2200" b="1" dirty="0">
                <a:solidFill>
                  <a:srgbClr val="002060"/>
                </a:solidFill>
                <a:latin typeface="Times New Roman" panose="02020603050405020304" pitchFamily="18" charset="0"/>
                <a:cs typeface="Times New Roman" panose="02020603050405020304" pitchFamily="18" charset="0"/>
              </a:rPr>
              <a:t>Валовой внутренний продукт может быть определен на разных стадиях воспроизводственного цикла соответствующими методами: </a:t>
            </a:r>
          </a:p>
          <a:p>
            <a:pPr marL="342900" lvl="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производственным; </a:t>
            </a:r>
          </a:p>
          <a:p>
            <a:pPr marL="342900" lvl="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распределительным; </a:t>
            </a:r>
          </a:p>
          <a:p>
            <a:pPr marL="342900" lvl="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конечного использования. </a:t>
            </a:r>
          </a:p>
          <a:p>
            <a:pPr algn="just"/>
            <a:r>
              <a:rPr lang="ru-RU" sz="2200" b="1" dirty="0">
                <a:solidFill>
                  <a:srgbClr val="002060"/>
                </a:solidFill>
                <a:latin typeface="Times New Roman" panose="02020603050405020304" pitchFamily="18" charset="0"/>
                <a:cs typeface="Times New Roman" panose="02020603050405020304" pitchFamily="18" charset="0"/>
              </a:rPr>
              <a:t>Все три метода имеют самостоятельное значение для экономического анализа и должны давать один и тот же результат (объем ВВП).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895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548680"/>
            <a:ext cx="8640960" cy="5338384"/>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На стадии производства товаров и услуг ВВП рассчитывается </a:t>
            </a:r>
            <a:r>
              <a:rPr lang="ru-RU" sz="2200" b="1" dirty="0">
                <a:solidFill>
                  <a:srgbClr val="FF0000"/>
                </a:solidFill>
                <a:latin typeface="Times New Roman" panose="02020603050405020304" pitchFamily="18" charset="0"/>
                <a:cs typeface="Times New Roman" panose="02020603050405020304" pitchFamily="18" charset="0"/>
              </a:rPr>
              <a:t>производственным методом</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а) как </a:t>
            </a:r>
            <a:r>
              <a:rPr lang="ru-RU" sz="2200" b="1" dirty="0">
                <a:solidFill>
                  <a:srgbClr val="FF0000"/>
                </a:solidFill>
                <a:latin typeface="Times New Roman" panose="02020603050405020304" pitchFamily="18" charset="0"/>
                <a:cs typeface="Times New Roman" panose="02020603050405020304" pitchFamily="18" charset="0"/>
              </a:rPr>
              <a:t>сумма валовой добавленной стоимости </a:t>
            </a:r>
            <a:r>
              <a:rPr lang="ru-RU" sz="2200" b="1" dirty="0">
                <a:solidFill>
                  <a:srgbClr val="002060"/>
                </a:solidFill>
                <a:latin typeface="Times New Roman" panose="02020603050405020304" pitchFamily="18" charset="0"/>
                <a:cs typeface="Times New Roman" panose="02020603050405020304" pitchFamily="18" charset="0"/>
              </a:rPr>
              <a:t>всех отраслей (</a:t>
            </a:r>
            <a:r>
              <a:rPr lang="ru-RU" sz="2200" b="1" dirty="0" err="1">
                <a:solidFill>
                  <a:srgbClr val="002060"/>
                </a:solidFill>
                <a:latin typeface="Times New Roman" panose="02020603050405020304" pitchFamily="18" charset="0"/>
                <a:cs typeface="Times New Roman" panose="02020603050405020304" pitchFamily="18" charset="0"/>
              </a:rPr>
              <a:t>ΣВДСo</a:t>
            </a:r>
            <a:r>
              <a:rPr lang="ru-RU" sz="2200" b="1" dirty="0">
                <a:solidFill>
                  <a:srgbClr val="002060"/>
                </a:solidFill>
                <a:latin typeface="Times New Roman" panose="02020603050405020304" pitchFamily="18" charset="0"/>
                <a:cs typeface="Times New Roman" panose="02020603050405020304" pitchFamily="18" charset="0"/>
              </a:rPr>
              <a:t>) или секторов экономики (</a:t>
            </a:r>
            <a:r>
              <a:rPr lang="ru-RU" sz="2200" b="1" dirty="0" err="1">
                <a:solidFill>
                  <a:srgbClr val="002060"/>
                </a:solidFill>
                <a:latin typeface="Times New Roman" panose="02020603050405020304" pitchFamily="18" charset="0"/>
                <a:cs typeface="Times New Roman" panose="02020603050405020304" pitchFamily="18" charset="0"/>
              </a:rPr>
              <a:t>ΣВДСc</a:t>
            </a:r>
            <a:r>
              <a:rPr lang="ru-RU" sz="2200" b="1" dirty="0">
                <a:solidFill>
                  <a:srgbClr val="002060"/>
                </a:solidFill>
                <a:latin typeface="Times New Roman" panose="02020603050405020304" pitchFamily="18" charset="0"/>
                <a:cs typeface="Times New Roman" panose="02020603050405020304" pitchFamily="18" charset="0"/>
              </a:rPr>
              <a:t>) по рыночным ценам, т.е. включая чистые налоги на продукты и импорт: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 </a:t>
            </a:r>
            <a:r>
              <a:rPr lang="ru-RU" sz="2200" b="1" dirty="0" err="1">
                <a:solidFill>
                  <a:srgbClr val="002060"/>
                </a:solidFill>
                <a:latin typeface="Times New Roman" panose="02020603050405020304" pitchFamily="18" charset="0"/>
                <a:cs typeface="Times New Roman" panose="02020603050405020304" pitchFamily="18" charset="0"/>
              </a:rPr>
              <a:t>ΣВДСo</a:t>
            </a:r>
            <a:r>
              <a:rPr lang="ru-RU" sz="2200" b="1" dirty="0">
                <a:solidFill>
                  <a:srgbClr val="002060"/>
                </a:solidFill>
                <a:latin typeface="Times New Roman" panose="02020603050405020304" pitchFamily="18" charset="0"/>
                <a:cs typeface="Times New Roman" panose="02020603050405020304" pitchFamily="18" charset="0"/>
              </a:rPr>
              <a:t> = </a:t>
            </a:r>
            <a:r>
              <a:rPr lang="ru-RU" sz="2200" b="1" dirty="0" err="1">
                <a:solidFill>
                  <a:srgbClr val="002060"/>
                </a:solidFill>
                <a:latin typeface="Times New Roman" panose="02020603050405020304" pitchFamily="18" charset="0"/>
                <a:cs typeface="Times New Roman" panose="02020603050405020304" pitchFamily="18" charset="0"/>
              </a:rPr>
              <a:t>ΣВДСc</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б) как </a:t>
            </a:r>
            <a:r>
              <a:rPr lang="ru-RU" sz="2200" b="1" dirty="0">
                <a:solidFill>
                  <a:srgbClr val="FF0000"/>
                </a:solidFill>
                <a:latin typeface="Times New Roman" panose="02020603050405020304" pitchFamily="18" charset="0"/>
                <a:cs typeface="Times New Roman" panose="02020603050405020304" pitchFamily="18" charset="0"/>
              </a:rPr>
              <a:t>сумма выпуска </a:t>
            </a:r>
            <a:r>
              <a:rPr lang="ru-RU" sz="2200" b="1" dirty="0">
                <a:solidFill>
                  <a:srgbClr val="002060"/>
                </a:solidFill>
                <a:latin typeface="Times New Roman" panose="02020603050405020304" pitchFamily="18" charset="0"/>
                <a:cs typeface="Times New Roman" panose="02020603050405020304" pitchFamily="18" charset="0"/>
              </a:rPr>
              <a:t>продуктов и услуг всех отраслей экономики в рыночных ценах (ВВ) </a:t>
            </a:r>
            <a:r>
              <a:rPr lang="ru-RU" sz="2200" b="1" dirty="0">
                <a:solidFill>
                  <a:srgbClr val="FF0000"/>
                </a:solidFill>
                <a:latin typeface="Times New Roman" panose="02020603050405020304" pitchFamily="18" charset="0"/>
                <a:cs typeface="Times New Roman" panose="02020603050405020304" pitchFamily="18" charset="0"/>
              </a:rPr>
              <a:t>за минусом </a:t>
            </a:r>
            <a:r>
              <a:rPr lang="ru-RU" sz="2200" b="1" dirty="0">
                <a:solidFill>
                  <a:srgbClr val="002060"/>
                </a:solidFill>
                <a:latin typeface="Times New Roman" panose="02020603050405020304" pitchFamily="18" charset="0"/>
                <a:cs typeface="Times New Roman" panose="02020603050405020304" pitchFamily="18" charset="0"/>
              </a:rPr>
              <a:t>общего объема </a:t>
            </a:r>
            <a:r>
              <a:rPr lang="ru-RU" sz="2200" b="1" dirty="0">
                <a:solidFill>
                  <a:srgbClr val="FF0000"/>
                </a:solidFill>
                <a:latin typeface="Times New Roman" panose="02020603050405020304" pitchFamily="18" charset="0"/>
                <a:cs typeface="Times New Roman" panose="02020603050405020304" pitchFamily="18" charset="0"/>
              </a:rPr>
              <a:t>промежуточного потребления </a:t>
            </a:r>
            <a:r>
              <a:rPr lang="ru-RU" sz="2200" b="1" dirty="0">
                <a:solidFill>
                  <a:srgbClr val="002060"/>
                </a:solidFill>
                <a:latin typeface="Times New Roman" panose="02020603050405020304" pitchFamily="18" charset="0"/>
                <a:cs typeface="Times New Roman" panose="02020603050405020304" pitchFamily="18" charset="0"/>
              </a:rPr>
              <a:t>(ПП), чистых налогов на продукты (ЧНП) с учетом налога на добавленную стоимость) и чистых налогов на импорт (ЧНИ):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 ΣВВ - ΣПП + ЧНП + ЧНИ. </a:t>
            </a:r>
          </a:p>
          <a:p>
            <a:pPr algn="just">
              <a:lnSpc>
                <a:spcPct val="120000"/>
              </a:lnSpc>
              <a:tabLst>
                <a:tab pos="361950" algn="l"/>
              </a:tabLst>
            </a:pPr>
            <a:endParaRPr 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16093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908720"/>
            <a:ext cx="8640960" cy="4119589"/>
          </a:xfrm>
          <a:prstGeom prst="rect">
            <a:avLst/>
          </a:prstGeom>
        </p:spPr>
        <p:txBody>
          <a:bodyPr wrap="square">
            <a:spAutoFit/>
          </a:bodyPr>
          <a:lstStyle/>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Валовая добавленная стоимость </a:t>
            </a:r>
            <a:r>
              <a:rPr lang="ru-RU" sz="2200" b="1" dirty="0">
                <a:solidFill>
                  <a:srgbClr val="002060"/>
                </a:solidFill>
                <a:latin typeface="Times New Roman" panose="02020603050405020304" pitchFamily="18" charset="0"/>
                <a:cs typeface="Times New Roman" panose="02020603050405020304" pitchFamily="18" charset="0"/>
              </a:rPr>
              <a:t>- показатель конечных результатов функционирования отраслей и секторов экономики - исчисляется как разность между выпуском товаров (В) и промежуточным потреблением (ПП):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ВДС = В - ПП.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Термин "валовая" указывает на то, что показатель ВДС включает стоимость потребления основного капитала (ПОК) (в результате его физического и морального износа). </a:t>
            </a:r>
          </a:p>
          <a:p>
            <a:pPr algn="just">
              <a:lnSpc>
                <a:spcPct val="120000"/>
              </a:lnSpc>
              <a:tabLst>
                <a:tab pos="361950" algn="l"/>
              </a:tabLst>
            </a:pPr>
            <a:endParaRPr 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62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156188" y="1022414"/>
            <a:ext cx="6858000" cy="1189251"/>
          </a:xfrm>
        </p:spPr>
        <p:txBody>
          <a:bodyPr/>
          <a:lstStyle/>
          <a:p>
            <a:r>
              <a:rPr lang="ru-RU" dirty="0">
                <a:solidFill>
                  <a:srgbClr val="C00000"/>
                </a:solidFill>
                <a:latin typeface="Times New Roman" panose="02020603050405020304" pitchFamily="18" charset="0"/>
                <a:cs typeface="Times New Roman" panose="02020603050405020304" pitchFamily="18" charset="0"/>
              </a:rPr>
              <a:t>План лекции:</a:t>
            </a:r>
          </a:p>
        </p:txBody>
      </p:sp>
      <p:sp>
        <p:nvSpPr>
          <p:cNvPr id="6" name="Прямоугольник 5"/>
          <p:cNvSpPr/>
          <p:nvPr/>
        </p:nvSpPr>
        <p:spPr>
          <a:xfrm>
            <a:off x="611560" y="2564904"/>
            <a:ext cx="7776864" cy="1669944"/>
          </a:xfrm>
          <a:prstGeom prst="rect">
            <a:avLst/>
          </a:prstGeom>
        </p:spPr>
        <p:txBody>
          <a:bodyPr wrap="square">
            <a:spAutoFit/>
          </a:bodyPr>
          <a:lstStyle/>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1. Основные счета СНС и их классификация.</a:t>
            </a:r>
          </a:p>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2. Счет производства.</a:t>
            </a:r>
          </a:p>
          <a:p>
            <a:pPr marL="0" marR="0" lvl="0" indent="0" algn="just" defTabSz="914400" rtl="0" eaLnBrk="1" fontAlgn="base" latinLnBrk="0" hangingPunct="1">
              <a:lnSpc>
                <a:spcPct val="200000"/>
              </a:lnSpc>
              <a:spcBef>
                <a:spcPct val="0"/>
              </a:spcBef>
              <a:spcAft>
                <a:spcPct val="0"/>
              </a:spcAft>
              <a:buClrTx/>
              <a:buSzTx/>
              <a:buFontTx/>
              <a:buNone/>
              <a:tabLst/>
              <a:defRPr/>
            </a:pPr>
            <a:r>
              <a:rPr kumimoji="0" lang="ru-RU" sz="18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3. Ключевые макроэкономические показатели счета производства.</a:t>
            </a:r>
            <a:endParaRPr lang="ru-RU"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8806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260648"/>
            <a:ext cx="8640960" cy="6150915"/>
          </a:xfrm>
          <a:prstGeom prst="rect">
            <a:avLst/>
          </a:prstGeom>
        </p:spPr>
        <p:txBody>
          <a:bodyPr wrap="square">
            <a:spAutoFit/>
          </a:bodyPr>
          <a:lstStyle/>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Чистые налоги на продукты </a:t>
            </a:r>
            <a:r>
              <a:rPr lang="ru-RU" sz="2200" b="1" dirty="0">
                <a:solidFill>
                  <a:srgbClr val="002060"/>
                </a:solidFill>
                <a:latin typeface="Times New Roman" panose="02020603050405020304" pitchFamily="18" charset="0"/>
                <a:cs typeface="Times New Roman" panose="02020603050405020304" pitchFamily="18" charset="0"/>
              </a:rPr>
              <a:t>определяются как разница между налогами на продукты и субсидиями на продукты.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Налоги на продукты </a:t>
            </a:r>
            <a:r>
              <a:rPr lang="ru-RU" sz="2200" b="1" dirty="0">
                <a:solidFill>
                  <a:srgbClr val="002060"/>
                </a:solidFill>
                <a:latin typeface="Times New Roman" panose="02020603050405020304" pitchFamily="18" charset="0"/>
                <a:cs typeface="Times New Roman" panose="02020603050405020304" pitchFamily="18" charset="0"/>
              </a:rPr>
              <a:t>включают налоги, взимаемые обычно за единицу товара или услуги, т.е. пропорционально количеству или стоимости продуктов и услуг, производимых или продаваемых единицей - резидентом. Налоги на продукты определяются как суммы поступлений в бюджет от предприятий и организаций налога на добавленную стоимость, налога с продаж, акцизов и др.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Субсидии</a:t>
            </a:r>
            <a:r>
              <a:rPr lang="ru-RU" sz="2200" b="1" dirty="0">
                <a:solidFill>
                  <a:srgbClr val="002060"/>
                </a:solidFill>
                <a:latin typeface="Times New Roman" panose="02020603050405020304" pitchFamily="18" charset="0"/>
                <a:cs typeface="Times New Roman" panose="02020603050405020304" pitchFamily="18" charset="0"/>
              </a:rPr>
              <a:t> - текущие некомпенсируемые выплаты из государственного бюджета предприятиям при условии производства ими определенных товаров и услуг.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Субсидии на продукты </a:t>
            </a:r>
            <a:r>
              <a:rPr lang="ru-RU" sz="2200" b="1" dirty="0">
                <a:solidFill>
                  <a:srgbClr val="002060"/>
                </a:solidFill>
                <a:latin typeface="Times New Roman" panose="02020603050405020304" pitchFamily="18" charset="0"/>
                <a:cs typeface="Times New Roman" panose="02020603050405020304" pitchFamily="18" charset="0"/>
              </a:rPr>
              <a:t>включают субсидии, предоставляемые пропорционально количеству и качеству или стоимости продуктов и услуг, произведенных на внутреннем рынке или экспортированных производящей единицей - резидентом. </a:t>
            </a:r>
          </a:p>
        </p:txBody>
      </p:sp>
    </p:spTree>
    <p:extLst>
      <p:ext uri="{BB962C8B-B14F-4D97-AF65-F5344CB8AC3E}">
        <p14:creationId xmlns:p14="http://schemas.microsoft.com/office/powerpoint/2010/main" val="1629524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166073"/>
            <a:ext cx="8640960" cy="4932119"/>
          </a:xfrm>
          <a:prstGeom prst="rect">
            <a:avLst/>
          </a:prstGeom>
        </p:spPr>
        <p:txBody>
          <a:bodyPr wrap="square">
            <a:spAutoFit/>
          </a:bodyPr>
          <a:lstStyle/>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Чистые налоги на импорт </a:t>
            </a:r>
            <a:r>
              <a:rPr lang="ru-RU" sz="2200" b="1" dirty="0">
                <a:solidFill>
                  <a:srgbClr val="002060"/>
                </a:solidFill>
                <a:latin typeface="Times New Roman" panose="02020603050405020304" pitchFamily="18" charset="0"/>
                <a:cs typeface="Times New Roman" panose="02020603050405020304" pitchFamily="18" charset="0"/>
              </a:rPr>
              <a:t>представляют собой разницу между налогами на импорт и субсидиями по импорту. Они рассчитываются как превышение экспорта во внешнеторговых ценах над экспортом во внутренних ценах плюс превышение импорта во внутренних ценах над импортом во внешнеторговых ценах, плюс таможенные импортные пошлины, минус реализованное внешнеторговое наложение внешнеторговых предприятий.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рассчитывается в рыночных ценах, т.е. включая чистые налоги на продукты и импорт. </a:t>
            </a:r>
          </a:p>
          <a:p>
            <a:pPr algn="just">
              <a:lnSpc>
                <a:spcPct val="120000"/>
              </a:lnSpc>
              <a:tabLst>
                <a:tab pos="361950" algn="l"/>
              </a:tabLst>
            </a:pPr>
            <a:endParaRPr 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5021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759808"/>
            <a:ext cx="8640960" cy="5744650"/>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На стадии распределения доходов ВВП рассчитывается </a:t>
            </a:r>
            <a:r>
              <a:rPr lang="ru-RU" sz="2200" b="1" dirty="0">
                <a:solidFill>
                  <a:srgbClr val="FF0000"/>
                </a:solidFill>
                <a:latin typeface="Times New Roman" panose="02020603050405020304" pitchFamily="18" charset="0"/>
                <a:cs typeface="Times New Roman" panose="02020603050405020304" pitchFamily="18" charset="0"/>
              </a:rPr>
              <a:t>распределительным методом</a:t>
            </a:r>
            <a:r>
              <a:rPr lang="ru-RU" sz="2200" b="1" dirty="0">
                <a:solidFill>
                  <a:srgbClr val="002060"/>
                </a:solidFill>
                <a:latin typeface="Times New Roman" panose="02020603050405020304" pitchFamily="18" charset="0"/>
                <a:cs typeface="Times New Roman" panose="02020603050405020304" pitchFamily="18" charset="0"/>
              </a:rPr>
              <a:t> как сумма первичных доходов, распределенных экономическими единицами - резидентами между производителями товаров и услуг: оплата труда наемных работников (ОТ), включая начисления на заработную плату по социальному страхованию, чистые налоги на производство (ЧИП) и импорт (ЧНИ), прибыли экономики (ПЭ) и валовые смешанные доходы (от собственности и предпринимательства) (ВСД) и потребление основного капитала (ПОК):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 ОТ + ЧHП + ЧНИ + ПЭ + ВСД + ПОК.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на стадии распределения отражает, с одной стороны, затраты факторов производства (основного капитала, рабочей силы), а с другой - распределение ВДС между ее производителями. </a:t>
            </a:r>
          </a:p>
        </p:txBody>
      </p:sp>
    </p:spTree>
    <p:extLst>
      <p:ext uri="{BB962C8B-B14F-4D97-AF65-F5344CB8AC3E}">
        <p14:creationId xmlns:p14="http://schemas.microsoft.com/office/powerpoint/2010/main" val="1027296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759808"/>
            <a:ext cx="8640960" cy="5744650"/>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На стадии использования товаров и услуг ВВП рассчитывается </a:t>
            </a:r>
            <a:r>
              <a:rPr lang="ru-RU" sz="2200" b="1" dirty="0">
                <a:solidFill>
                  <a:srgbClr val="FF0000"/>
                </a:solidFill>
                <a:latin typeface="Times New Roman" panose="02020603050405020304" pitchFamily="18" charset="0"/>
                <a:cs typeface="Times New Roman" panose="02020603050405020304" pitchFamily="18" charset="0"/>
              </a:rPr>
              <a:t>методом конечного использования</a:t>
            </a:r>
            <a:r>
              <a:rPr lang="ru-RU" sz="2200" b="1" dirty="0">
                <a:solidFill>
                  <a:srgbClr val="002060"/>
                </a:solidFill>
                <a:latin typeface="Times New Roman" panose="02020603050405020304" pitchFamily="18" charset="0"/>
                <a:cs typeface="Times New Roman" panose="02020603050405020304" pitchFamily="18" charset="0"/>
              </a:rPr>
              <a:t>: как сумма конечного потребления (КП), валового накопления (ВН) и внешнеторгового сальдо (Э-И):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ВВП = КП + ВН + (Э-И).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Конечное потребление </a:t>
            </a:r>
            <a:r>
              <a:rPr lang="ru-RU" sz="2200" b="1" dirty="0">
                <a:solidFill>
                  <a:srgbClr val="002060"/>
                </a:solidFill>
                <a:latin typeface="Times New Roman" panose="02020603050405020304" pitchFamily="18" charset="0"/>
                <a:cs typeface="Times New Roman" panose="02020603050405020304" pitchFamily="18" charset="0"/>
              </a:rPr>
              <a:t>складывается из расходов на конечное потребление домашних хозяйств, расходов на конечное потребление государственных учреждений и некоммерческих организаций, обслуживающих домашние хозяйства. </a:t>
            </a:r>
          </a:p>
          <a:p>
            <a:pPr algn="just">
              <a:lnSpc>
                <a:spcPct val="120000"/>
              </a:lnSpc>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Валовое накопление </a:t>
            </a:r>
            <a:r>
              <a:rPr lang="ru-RU" sz="2200" b="1" dirty="0">
                <a:solidFill>
                  <a:srgbClr val="002060"/>
                </a:solidFill>
                <a:latin typeface="Times New Roman" panose="02020603050405020304" pitchFamily="18" charset="0"/>
                <a:cs typeface="Times New Roman" panose="02020603050405020304" pitchFamily="18" charset="0"/>
              </a:rPr>
              <a:t>определяется как прирост стоимости основного капитала (основных фондов) и оборотного капитала (резервов и запасов различного назначения). </a:t>
            </a:r>
          </a:p>
          <a:p>
            <a:pPr algn="just">
              <a:lnSpc>
                <a:spcPct val="120000"/>
              </a:lnSpc>
              <a:tabLst>
                <a:tab pos="361950" algn="l"/>
              </a:tabLst>
            </a:pP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13794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404664"/>
            <a:ext cx="8640960" cy="5744650"/>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Каждый метод исчисления ВВП имеет самостоятельное значение в экономическом анализе, обеспечивая дополнительную информацию:</a:t>
            </a:r>
          </a:p>
          <a:p>
            <a:pPr marL="342900" indent="-342900" algn="just">
              <a:lnSpc>
                <a:spcPct val="120000"/>
              </a:lnSpc>
              <a:buFont typeface="Wingdings" panose="05000000000000000000" pitchFamily="2" charset="2"/>
              <a:buChar char="Ø"/>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расчет </a:t>
            </a:r>
            <a:r>
              <a:rPr lang="ru-RU" sz="2200" b="1" dirty="0">
                <a:solidFill>
                  <a:srgbClr val="FF0000"/>
                </a:solidFill>
                <a:latin typeface="Times New Roman" panose="02020603050405020304" pitchFamily="18" charset="0"/>
                <a:cs typeface="Times New Roman" panose="02020603050405020304" pitchFamily="18" charset="0"/>
              </a:rPr>
              <a:t>ВВП на стадии производства отражает источники производства </a:t>
            </a:r>
            <a:r>
              <a:rPr lang="ru-RU" sz="2200" b="1" dirty="0">
                <a:solidFill>
                  <a:srgbClr val="002060"/>
                </a:solidFill>
                <a:latin typeface="Times New Roman" panose="02020603050405020304" pitchFamily="18" charset="0"/>
                <a:cs typeface="Times New Roman" panose="02020603050405020304" pitchFamily="18" charset="0"/>
              </a:rPr>
              <a:t>и заключается в том, что учитывает за отчетный период ВДС производственных единиц всех отраслей и секторов экономики, т.е. позволяет охарактеризовать их вклад в создание ВВП, отразить отраслевую структуру и характер развития экономики. </a:t>
            </a:r>
          </a:p>
          <a:p>
            <a:pPr marL="342900" indent="-342900" algn="just">
              <a:lnSpc>
                <a:spcPct val="120000"/>
              </a:lnSpc>
              <a:buFont typeface="Wingdings" panose="05000000000000000000" pitchFamily="2" charset="2"/>
              <a:buChar char="Ø"/>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ВВП, рассчитанный на стадии первичного распределения, отражает состав и структуру первичных доходов</a:t>
            </a:r>
            <a:r>
              <a:rPr lang="ru-RU" sz="2200" b="1" dirty="0">
                <a:solidFill>
                  <a:srgbClr val="002060"/>
                </a:solidFill>
                <a:latin typeface="Times New Roman" panose="02020603050405020304" pitchFamily="18" charset="0"/>
                <a:cs typeface="Times New Roman" panose="02020603050405020304" pitchFamily="18" charset="0"/>
              </a:rPr>
              <a:t>, т.е. доходов населения, предприятий, организаций и государства от прямого и косвенного участия их в производстве продуктов и услуг. </a:t>
            </a:r>
          </a:p>
        </p:txBody>
      </p:sp>
    </p:spTree>
    <p:extLst>
      <p:ext uri="{BB962C8B-B14F-4D97-AF65-F5344CB8AC3E}">
        <p14:creationId xmlns:p14="http://schemas.microsoft.com/office/powerpoint/2010/main" val="367155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1052736"/>
            <a:ext cx="8640960" cy="3307059"/>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Каждый метод исчисления ВВП имеет самостоятельное значение в экономическом анализе, обеспечивая дополнительную информацию:</a:t>
            </a:r>
          </a:p>
          <a:p>
            <a:pPr marL="342900" indent="-342900" algn="just">
              <a:lnSpc>
                <a:spcPct val="120000"/>
              </a:lnSpc>
              <a:buFont typeface="Wingdings" panose="05000000000000000000" pitchFamily="2" charset="2"/>
              <a:buChar char="Ø"/>
              <a:tabLst>
                <a:tab pos="361950" algn="l"/>
              </a:tabLst>
            </a:pPr>
            <a:r>
              <a:rPr lang="ru-RU" sz="2200" b="1" dirty="0">
                <a:solidFill>
                  <a:srgbClr val="FF0000"/>
                </a:solidFill>
                <a:latin typeface="Times New Roman" panose="02020603050405020304" pitchFamily="18" charset="0"/>
                <a:cs typeface="Times New Roman" panose="02020603050405020304" pitchFamily="18" charset="0"/>
              </a:rPr>
              <a:t>исчисление ВВП на стадии конечного использования отражает структуру его использования</a:t>
            </a:r>
            <a:r>
              <a:rPr lang="ru-RU" sz="2200" b="1" dirty="0">
                <a:solidFill>
                  <a:srgbClr val="002060"/>
                </a:solidFill>
                <a:latin typeface="Times New Roman" panose="02020603050405020304" pitchFamily="18" charset="0"/>
                <a:cs typeface="Times New Roman" panose="02020603050405020304" pitchFamily="18" charset="0"/>
              </a:rPr>
              <a:t>, показывает расходы на конечное потребление и позволяет определить вклад результатов труда данного года в увеличение национального богатства (на основе показателя валового сбережения). </a:t>
            </a:r>
          </a:p>
        </p:txBody>
      </p:sp>
    </p:spTree>
    <p:extLst>
      <p:ext uri="{BB962C8B-B14F-4D97-AF65-F5344CB8AC3E}">
        <p14:creationId xmlns:p14="http://schemas.microsoft.com/office/powerpoint/2010/main" val="27589178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9B418B7-DDEA-4145-8C95-3E450F776AD9}"/>
              </a:ext>
            </a:extLst>
          </p:cNvPr>
          <p:cNvSpPr/>
          <p:nvPr/>
        </p:nvSpPr>
        <p:spPr>
          <a:xfrm>
            <a:off x="251520" y="980728"/>
            <a:ext cx="8640960" cy="4119589"/>
          </a:xfrm>
          <a:prstGeom prst="rect">
            <a:avLst/>
          </a:prstGeom>
        </p:spPr>
        <p:txBody>
          <a:bodyPr wrap="square">
            <a:spAutoFit/>
          </a:bodyPr>
          <a:lstStyle/>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Главным показателем экономической деятельности региона является </a:t>
            </a:r>
            <a:r>
              <a:rPr lang="ru-RU" sz="2200" b="1" dirty="0">
                <a:solidFill>
                  <a:srgbClr val="FF0000"/>
                </a:solidFill>
                <a:latin typeface="Times New Roman" panose="02020603050405020304" pitchFamily="18" charset="0"/>
                <a:cs typeface="Times New Roman" panose="02020603050405020304" pitchFamily="18" charset="0"/>
              </a:rPr>
              <a:t>валовой региональный продукт </a:t>
            </a:r>
            <a:r>
              <a:rPr lang="ru-RU" sz="2200" b="1" dirty="0">
                <a:solidFill>
                  <a:srgbClr val="002060"/>
                </a:solidFill>
                <a:latin typeface="Times New Roman" panose="02020603050405020304" pitchFamily="18" charset="0"/>
                <a:cs typeface="Times New Roman" panose="02020603050405020304" pitchFamily="18" charset="0"/>
              </a:rPr>
              <a:t>(ВРП). </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Он рассчитывается на основании валовой добавленной стоимости (ВДС) по данным предприятий и организаций (по форме отчетности Ф 1 – Предприятие в системе региональных счетов.</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Разница между ВВП по стране и суммой ВРП связана с «федеральными </a:t>
            </a:r>
            <a:r>
              <a:rPr lang="ru-RU" sz="2200" b="1" dirty="0" err="1">
                <a:solidFill>
                  <a:srgbClr val="002060"/>
                </a:solidFill>
                <a:latin typeface="Times New Roman" panose="02020603050405020304" pitchFamily="18" charset="0"/>
                <a:cs typeface="Times New Roman" panose="02020603050405020304" pitchFamily="18" charset="0"/>
              </a:rPr>
              <a:t>досчетами</a:t>
            </a:r>
            <a:r>
              <a:rPr lang="ru-RU" sz="2200" b="1" dirty="0">
                <a:solidFill>
                  <a:srgbClr val="002060"/>
                </a:solidFill>
                <a:latin typeface="Times New Roman" panose="02020603050405020304" pitchFamily="18" charset="0"/>
                <a:cs typeface="Times New Roman" panose="02020603050405020304" pitchFamily="18" charset="0"/>
              </a:rPr>
              <a:t>».</a:t>
            </a:r>
          </a:p>
          <a:p>
            <a:pPr algn="just">
              <a:lnSpc>
                <a:spcPct val="120000"/>
              </a:lnSpc>
              <a:tabLst>
                <a:tab pos="361950" algn="l"/>
              </a:tabLst>
            </a:pPr>
            <a:r>
              <a:rPr lang="ru-RU" sz="2200" b="1" dirty="0">
                <a:solidFill>
                  <a:srgbClr val="002060"/>
                </a:solidFill>
                <a:latin typeface="Times New Roman" panose="02020603050405020304" pitchFamily="18" charset="0"/>
                <a:cs typeface="Times New Roman" panose="02020603050405020304" pitchFamily="18" charset="0"/>
              </a:rPr>
              <a:t>Показатель валовой добавленной стоимости используется для общей оценки результатов экономической деятельности государства и региона.</a:t>
            </a:r>
            <a:endParaRPr lang="ru-RU"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8492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srgbClr val="FFFFFF"/>
              </a:solidFill>
              <a:effectLst/>
              <a:uLnTx/>
              <a:uFillTx/>
              <a:latin typeface="Arial" charset="0"/>
              <a:ea typeface="+mn-ea"/>
              <a:cs typeface="Arial" charset="0"/>
            </a:endParaRPr>
          </a:p>
        </p:txBody>
      </p:sp>
      <p:sp>
        <p:nvSpPr>
          <p:cNvPr id="93190" name="Text Box 6"/>
          <p:cNvSpPr txBox="1">
            <a:spLocks noChangeArrowheads="1"/>
          </p:cNvSpPr>
          <p:nvPr/>
        </p:nvSpPr>
        <p:spPr bwMode="auto">
          <a:xfrm>
            <a:off x="106114" y="404664"/>
            <a:ext cx="8642350" cy="523220"/>
          </a:xfrm>
          <a:prstGeom prst="rect">
            <a:avLst/>
          </a:prstGeom>
          <a:noFill/>
          <a:ln w="9525">
            <a:noFill/>
            <a:miter lim="800000"/>
            <a:headEnd/>
            <a:tailEnd/>
          </a:ln>
          <a:effectLst/>
        </p:spPr>
        <p:txBody>
          <a:bodyPr>
            <a:spAutoFit/>
          </a:bodyPr>
          <a:lstStyle/>
          <a:p>
            <a:pPr algn="ctr">
              <a:spcBef>
                <a:spcPts val="1800"/>
              </a:spcBef>
            </a:pPr>
            <a:r>
              <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1. </a:t>
            </a:r>
            <a:r>
              <a:rPr lang="ru-RU" sz="2700" dirty="0">
                <a:solidFill>
                  <a:srgbClr val="C00000"/>
                </a:solidFill>
                <a:latin typeface="Times New Roman" panose="02020603050405020304" pitchFamily="18" charset="0"/>
                <a:cs typeface="Times New Roman" panose="02020603050405020304" pitchFamily="18" charset="0"/>
              </a:rPr>
              <a:t>Основные счета СНС и их классификация.</a:t>
            </a:r>
          </a:p>
        </p:txBody>
      </p:sp>
      <p:sp>
        <p:nvSpPr>
          <p:cNvPr id="4" name="Номер слайда 4"/>
          <p:cNvSpPr>
            <a:spLocks noGrp="1"/>
          </p:cNvSpPr>
          <p:nvPr>
            <p:ph type="sldNum" sz="quarter" idx="12"/>
          </p:nvPr>
        </p:nvSpPr>
        <p:spPr>
          <a:xfrm>
            <a:off x="8748464" y="6525022"/>
            <a:ext cx="395288" cy="360362"/>
          </a:xfrm>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C2D168A-1A35-41E7-A0D3-ACB53E87430E}" type="slidenum">
              <a:rPr kumimoji="0" lang="ru-RU" sz="1800" b="1" i="0" u="none" strike="noStrike" kern="1200" cap="none" spc="0" normalizeH="0" baseline="0" noProof="0">
                <a:ln>
                  <a:noFill/>
                </a:ln>
                <a:solidFill>
                  <a:srgbClr val="002060"/>
                </a:solidFill>
                <a:effectLst>
                  <a:outerShdw blurRad="38100" dist="38100" dir="2700000" algn="tl">
                    <a:srgbClr val="000000"/>
                  </a:outerShdw>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ru-RU" sz="1800" b="1" i="0" u="none" strike="noStrike" kern="1200" cap="none" spc="0" normalizeH="0" baseline="0" noProof="0" dirty="0">
              <a:ln>
                <a:noFill/>
              </a:ln>
              <a:solidFill>
                <a:srgbClr val="002060"/>
              </a:solidFill>
              <a:effectLst>
                <a:outerShdw blurRad="38100" dist="38100" dir="2700000" algn="tl">
                  <a:srgbClr val="000000"/>
                </a:outerShdw>
              </a:effectLst>
              <a:uLnTx/>
              <a:uFillTx/>
              <a:latin typeface="Arial" charset="0"/>
              <a:ea typeface="+mn-ea"/>
              <a:cs typeface="Arial" charset="0"/>
            </a:endParaRPr>
          </a:p>
        </p:txBody>
      </p:sp>
      <p:sp>
        <p:nvSpPr>
          <p:cNvPr id="5" name="Text Box 3">
            <a:extLst>
              <a:ext uri="{FF2B5EF4-FFF2-40B4-BE49-F238E27FC236}">
                <a16:creationId xmlns:a16="http://schemas.microsoft.com/office/drawing/2014/main" id="{C7AB5545-5033-4B2E-B1D6-D4C12D172AB8}"/>
              </a:ext>
            </a:extLst>
          </p:cNvPr>
          <p:cNvSpPr txBox="1">
            <a:spLocks noChangeArrowheads="1"/>
          </p:cNvSpPr>
          <p:nvPr/>
        </p:nvSpPr>
        <p:spPr bwMode="auto">
          <a:xfrm>
            <a:off x="250825" y="1015822"/>
            <a:ext cx="8642350" cy="5509200"/>
          </a:xfrm>
          <a:prstGeom prst="rect">
            <a:avLst/>
          </a:prstGeom>
          <a:noFill/>
          <a:ln w="9525">
            <a:noFill/>
            <a:miter lim="800000"/>
            <a:headEnd/>
            <a:tailEnd/>
          </a:ln>
          <a:effectLst/>
        </p:spPr>
        <p:txBody>
          <a:bodyPr>
            <a:spAutoFit/>
          </a:bodyPr>
          <a:lstStyle/>
          <a:p>
            <a:pPr algn="just"/>
            <a:r>
              <a:rPr lang="ru-RU" sz="2200" b="1" dirty="0">
                <a:solidFill>
                  <a:srgbClr val="002060"/>
                </a:solidFill>
                <a:latin typeface="Times New Roman" panose="02020603050405020304" pitchFamily="18" charset="0"/>
                <a:cs typeface="Times New Roman" panose="02020603050405020304" pitchFamily="18" charset="0"/>
              </a:rPr>
              <a:t>Общая идея СНС заключается в характеристике хода и результатов экономической деятельности за определенный период, что достигается путем построения балансовых таблиц и счетов:</a:t>
            </a:r>
          </a:p>
          <a:p>
            <a:pPr marL="34290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система открывается таблицей, характеризующей наличие активов и обязательств на начало периода;</a:t>
            </a:r>
          </a:p>
          <a:p>
            <a:pPr marL="34290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затем следует счет производства, отражающий какая часть активов потреблена в ходе производства и на какую сумму при этом были произведены новые товары и услуги, обладающие большей стоимостью, чем потребленные; </a:t>
            </a:r>
          </a:p>
          <a:p>
            <a:pPr marL="34290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на следующем этапе добавленная стоимость, воплощенная в произведенных продуктах, преобразовывается в доходы, которые распределяются, потом перераспределяются между институциональными секторами, пока каждый из них не получит так называемый располагаемый доход;</a:t>
            </a:r>
          </a:p>
          <a:p>
            <a:pPr marL="342900" indent="-342900" algn="just">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последний используется на потребление и накопление.</a:t>
            </a:r>
          </a:p>
        </p:txBody>
      </p:sp>
    </p:spTree>
    <p:extLst>
      <p:ext uri="{BB962C8B-B14F-4D97-AF65-F5344CB8AC3E}">
        <p14:creationId xmlns:p14="http://schemas.microsoft.com/office/powerpoint/2010/main" val="1096037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3190">
                                            <p:txEl>
                                              <p:pRg st="0" end="0"/>
                                            </p:txEl>
                                          </p:spTgt>
                                        </p:tgtEl>
                                        <p:attrNameLst>
                                          <p:attrName>style.visibility</p:attrName>
                                        </p:attrNameLst>
                                      </p:cBhvr>
                                      <p:to>
                                        <p:strVal val="visible"/>
                                      </p:to>
                                    </p:set>
                                    <p:animEffect transition="in" filter="fade">
                                      <p:cBhvr>
                                        <p:cTn id="7" dur="1000"/>
                                        <p:tgtEl>
                                          <p:spTgt spid="93190">
                                            <p:txEl>
                                              <p:pRg st="0" end="0"/>
                                            </p:txEl>
                                          </p:spTgt>
                                        </p:tgtEl>
                                      </p:cBhvr>
                                    </p:animEffect>
                                    <p:anim calcmode="lin" valueType="num">
                                      <p:cBhvr>
                                        <p:cTn id="8" dur="1000" fill="hold"/>
                                        <p:tgtEl>
                                          <p:spTgt spid="9319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3190">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9" presetClass="entr" presetSubtype="0" decel="100000" fill="hold" grpId="0" nodeType="after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5" dur="500" fill="hold"/>
                                        <p:tgtEl>
                                          <p:spTgt spid="5">
                                            <p:txEl>
                                              <p:pRg st="0" end="0"/>
                                            </p:txEl>
                                          </p:spTgt>
                                        </p:tgtEl>
                                        <p:attrNameLst>
                                          <p:attrName>style.rotation</p:attrName>
                                        </p:attrNameLst>
                                      </p:cBhvr>
                                      <p:tavLst>
                                        <p:tav tm="0">
                                          <p:val>
                                            <p:fltVal val="360"/>
                                          </p:val>
                                        </p:tav>
                                        <p:tav tm="100000">
                                          <p:val>
                                            <p:fltVal val="0"/>
                                          </p:val>
                                        </p:tav>
                                      </p:tavLst>
                                    </p:anim>
                                    <p:animEffect transition="in" filter="fade">
                                      <p:cBhvr>
                                        <p:cTn id="16" dur="500"/>
                                        <p:tgtEl>
                                          <p:spTgt spid="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9" presetClass="entr" presetSubtype="0" decel="100000" fill="hold" grpId="0"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 calcmode="lin" valueType="num">
                                      <p:cBhvr>
                                        <p:cTn id="21"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3" dur="500" fill="hold"/>
                                        <p:tgtEl>
                                          <p:spTgt spid="5">
                                            <p:txEl>
                                              <p:pRg st="1" end="1"/>
                                            </p:txEl>
                                          </p:spTgt>
                                        </p:tgtEl>
                                        <p:attrNameLst>
                                          <p:attrName>style.rotation</p:attrName>
                                        </p:attrNameLst>
                                      </p:cBhvr>
                                      <p:tavLst>
                                        <p:tav tm="0">
                                          <p:val>
                                            <p:fltVal val="360"/>
                                          </p:val>
                                        </p:tav>
                                        <p:tav tm="100000">
                                          <p:val>
                                            <p:fltVal val="0"/>
                                          </p:val>
                                        </p:tav>
                                      </p:tavLst>
                                    </p:anim>
                                    <p:animEffect transition="in" filter="fade">
                                      <p:cBhvr>
                                        <p:cTn id="24" dur="500"/>
                                        <p:tgtEl>
                                          <p:spTgt spid="5">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grpId="0"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p:cTn id="29"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5">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9" presetClass="entr" presetSubtype="0" decel="100000"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p:cTn id="3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5">
                                            <p:txEl>
                                              <p:pRg st="3" end="3"/>
                                            </p:txEl>
                                          </p:spTgt>
                                        </p:tgtEl>
                                        <p:attrNameLst>
                                          <p:attrName>ppt_h</p:attrName>
                                        </p:attrNameLst>
                                      </p:cBhvr>
                                      <p:tavLst>
                                        <p:tav tm="0">
                                          <p:val>
                                            <p:fltVal val="0"/>
                                          </p:val>
                                        </p:tav>
                                        <p:tav tm="100000">
                                          <p:val>
                                            <p:strVal val="#ppt_h"/>
                                          </p:val>
                                        </p:tav>
                                      </p:tavLst>
                                    </p:anim>
                                    <p:anim calcmode="lin" valueType="num">
                                      <p:cBhvr>
                                        <p:cTn id="39" dur="500" fill="hold"/>
                                        <p:tgtEl>
                                          <p:spTgt spid="5">
                                            <p:txEl>
                                              <p:pRg st="3" end="3"/>
                                            </p:txEl>
                                          </p:spTgt>
                                        </p:tgtEl>
                                        <p:attrNameLst>
                                          <p:attrName>style.rotation</p:attrName>
                                        </p:attrNameLst>
                                      </p:cBhvr>
                                      <p:tavLst>
                                        <p:tav tm="0">
                                          <p:val>
                                            <p:fltVal val="360"/>
                                          </p:val>
                                        </p:tav>
                                        <p:tav tm="100000">
                                          <p:val>
                                            <p:fltVal val="0"/>
                                          </p:val>
                                        </p:tav>
                                      </p:tavLst>
                                    </p:anim>
                                    <p:animEffect transition="in" filter="fade">
                                      <p:cBhvr>
                                        <p:cTn id="40" dur="500"/>
                                        <p:tgtEl>
                                          <p:spTgt spid="5">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49" presetClass="entr" presetSubtype="0" decel="100000" fill="hold" grpId="0" nodeType="click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anim calcmode="lin" valueType="num">
                                      <p:cBhvr>
                                        <p:cTn id="4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6" dur="500" fill="hold"/>
                                        <p:tgtEl>
                                          <p:spTgt spid="5">
                                            <p:txEl>
                                              <p:pRg st="4" end="4"/>
                                            </p:txEl>
                                          </p:spTgt>
                                        </p:tgtEl>
                                        <p:attrNameLst>
                                          <p:attrName>ppt_h</p:attrName>
                                        </p:attrNameLst>
                                      </p:cBhvr>
                                      <p:tavLst>
                                        <p:tav tm="0">
                                          <p:val>
                                            <p:fltVal val="0"/>
                                          </p:val>
                                        </p:tav>
                                        <p:tav tm="100000">
                                          <p:val>
                                            <p:strVal val="#ppt_h"/>
                                          </p:val>
                                        </p:tav>
                                      </p:tavLst>
                                    </p:anim>
                                    <p:anim calcmode="lin" valueType="num">
                                      <p:cBhvr>
                                        <p:cTn id="47" dur="500" fill="hold"/>
                                        <p:tgtEl>
                                          <p:spTgt spid="5">
                                            <p:txEl>
                                              <p:pRg st="4" end="4"/>
                                            </p:txEl>
                                          </p:spTgt>
                                        </p:tgtEl>
                                        <p:attrNameLst>
                                          <p:attrName>style.rotation</p:attrName>
                                        </p:attrNameLst>
                                      </p:cBhvr>
                                      <p:tavLst>
                                        <p:tav tm="0">
                                          <p:val>
                                            <p:fltVal val="360"/>
                                          </p:val>
                                        </p:tav>
                                        <p:tav tm="100000">
                                          <p:val>
                                            <p:fltVal val="0"/>
                                          </p:val>
                                        </p:tav>
                                      </p:tavLst>
                                    </p:anim>
                                    <p:animEffect transition="in" filter="fade">
                                      <p:cBhvr>
                                        <p:cTn id="48"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uiExpand="1" build="p"/>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6243" name="Text Box 3"/>
          <p:cNvSpPr txBox="1">
            <a:spLocks noChangeArrowheads="1"/>
          </p:cNvSpPr>
          <p:nvPr/>
        </p:nvSpPr>
        <p:spPr bwMode="auto">
          <a:xfrm>
            <a:off x="108681" y="1012954"/>
            <a:ext cx="8785225" cy="4154984"/>
          </a:xfrm>
          <a:prstGeom prst="rect">
            <a:avLst/>
          </a:prstGeom>
          <a:noFill/>
          <a:ln w="9525">
            <a:noFill/>
            <a:miter lim="800000"/>
            <a:headEnd/>
            <a:tailEnd/>
          </a:ln>
          <a:effectLst/>
        </p:spPr>
        <p:txBody>
          <a:bodyPr>
            <a:spAutoFit/>
          </a:bodyPr>
          <a:lstStyle/>
          <a:p>
            <a:pPr algn="just"/>
            <a:r>
              <a:rPr lang="ru-RU" sz="2200" b="1" dirty="0">
                <a:solidFill>
                  <a:srgbClr val="002060"/>
                </a:solidFill>
                <a:latin typeface="Times New Roman" panose="02020603050405020304" pitchFamily="18" charset="0"/>
                <a:cs typeface="Times New Roman" panose="02020603050405020304" pitchFamily="18" charset="0"/>
              </a:rPr>
              <a:t>Каждой из представленных операций соответствует собственный счет: </a:t>
            </a:r>
          </a:p>
          <a:p>
            <a:pPr algn="just">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счета первичного распределения доходов, вторичного распределения доходов, </a:t>
            </a:r>
          </a:p>
          <a:p>
            <a:pPr algn="just">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перераспределения доходов в натуральной форме, </a:t>
            </a:r>
          </a:p>
          <a:p>
            <a:pPr algn="just">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использования располагаемого дохода, </a:t>
            </a:r>
          </a:p>
          <a:p>
            <a:pPr algn="just">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использования скорректированного располагаемого дохода, </a:t>
            </a:r>
          </a:p>
          <a:p>
            <a:pPr algn="just">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операций с капиталом, финансовый счет.</a:t>
            </a:r>
          </a:p>
          <a:p>
            <a:pPr algn="just"/>
            <a:r>
              <a:rPr lang="ru-RU" sz="2200" b="1" dirty="0">
                <a:solidFill>
                  <a:srgbClr val="002060"/>
                </a:solidFill>
                <a:latin typeface="Times New Roman" panose="02020603050405020304" pitchFamily="18" charset="0"/>
                <a:cs typeface="Times New Roman" panose="02020603050405020304" pitchFamily="18" charset="0"/>
              </a:rPr>
              <a:t>Счета строятся для каждого сектора и системы в целом. </a:t>
            </a:r>
          </a:p>
          <a:p>
            <a:pPr algn="just"/>
            <a:r>
              <a:rPr lang="ru-RU" sz="2200" b="1" dirty="0">
                <a:solidFill>
                  <a:srgbClr val="002060"/>
                </a:solidFill>
                <a:latin typeface="Times New Roman" panose="02020603050405020304" pitchFamily="18" charset="0"/>
                <a:cs typeface="Times New Roman" panose="02020603050405020304" pitchFamily="18" charset="0"/>
              </a:rPr>
              <a:t>Счета, построенные для экономики в целом, называются </a:t>
            </a:r>
            <a:r>
              <a:rPr lang="ru-RU" sz="2200" b="1" dirty="0">
                <a:solidFill>
                  <a:srgbClr val="FF0000"/>
                </a:solidFill>
                <a:latin typeface="Times New Roman" panose="02020603050405020304" pitchFamily="18" charset="0"/>
                <a:cs typeface="Times New Roman" panose="02020603050405020304" pitchFamily="18" charset="0"/>
              </a:rPr>
              <a:t>консолидированными</a:t>
            </a:r>
            <a:r>
              <a:rPr lang="ru-RU" sz="2200" b="1" dirty="0">
                <a:solidFill>
                  <a:srgbClr val="002060"/>
                </a:solidFill>
                <a:latin typeface="Times New Roman" panose="02020603050405020304" pitchFamily="18" charset="0"/>
                <a:cs typeface="Times New Roman" panose="02020603050405020304" pitchFamily="18" charset="0"/>
              </a:rPr>
              <a:t> счетами, а для каждого сектора ‑ </a:t>
            </a:r>
            <a:r>
              <a:rPr lang="ru-RU" sz="2200" b="1" dirty="0">
                <a:solidFill>
                  <a:srgbClr val="FF0000"/>
                </a:solidFill>
                <a:latin typeface="Times New Roman" panose="02020603050405020304" pitchFamily="18" charset="0"/>
                <a:cs typeface="Times New Roman" panose="02020603050405020304" pitchFamily="18" charset="0"/>
              </a:rPr>
              <a:t>секторальными</a:t>
            </a:r>
            <a:r>
              <a:rPr lang="ru-RU" sz="2200" b="1" dirty="0">
                <a:solidFill>
                  <a:srgbClr val="002060"/>
                </a:solidFill>
                <a:latin typeface="Times New Roman" panose="02020603050405020304" pitchFamily="18" charset="0"/>
                <a:cs typeface="Times New Roman" panose="02020603050405020304" pitchFamily="18" charset="0"/>
              </a:rPr>
              <a:t>.</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4</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animEffect transition="in" filter="fade">
                                      <p:cBhvr>
                                        <p:cTn id="7" dur="1000"/>
                                        <p:tgtEl>
                                          <p:spTgt spid="266243">
                                            <p:txEl>
                                              <p:pRg st="0" end="0"/>
                                            </p:txEl>
                                          </p:spTgt>
                                        </p:tgtEl>
                                      </p:cBhvr>
                                    </p:animEffect>
                                    <p:anim calcmode="lin" valueType="num">
                                      <p:cBhvr>
                                        <p:cTn id="8" dur="1000" fill="hold"/>
                                        <p:tgtEl>
                                          <p:spTgt spid="2662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2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66243">
                                            <p:txEl>
                                              <p:pRg st="1" end="1"/>
                                            </p:txEl>
                                          </p:spTgt>
                                        </p:tgtEl>
                                        <p:attrNameLst>
                                          <p:attrName>style.visibility</p:attrName>
                                        </p:attrNameLst>
                                      </p:cBhvr>
                                      <p:to>
                                        <p:strVal val="visible"/>
                                      </p:to>
                                    </p:set>
                                    <p:animEffect transition="in" filter="fade">
                                      <p:cBhvr>
                                        <p:cTn id="14" dur="1000"/>
                                        <p:tgtEl>
                                          <p:spTgt spid="266243">
                                            <p:txEl>
                                              <p:pRg st="1" end="1"/>
                                            </p:txEl>
                                          </p:spTgt>
                                        </p:tgtEl>
                                      </p:cBhvr>
                                    </p:animEffect>
                                    <p:anim calcmode="lin" valueType="num">
                                      <p:cBhvr>
                                        <p:cTn id="15" dur="1000" fill="hold"/>
                                        <p:tgtEl>
                                          <p:spTgt spid="2662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66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66243">
                                            <p:txEl>
                                              <p:pRg st="2" end="2"/>
                                            </p:txEl>
                                          </p:spTgt>
                                        </p:tgtEl>
                                        <p:attrNameLst>
                                          <p:attrName>style.visibility</p:attrName>
                                        </p:attrNameLst>
                                      </p:cBhvr>
                                      <p:to>
                                        <p:strVal val="visible"/>
                                      </p:to>
                                    </p:set>
                                    <p:animEffect transition="in" filter="fade">
                                      <p:cBhvr>
                                        <p:cTn id="21" dur="1000"/>
                                        <p:tgtEl>
                                          <p:spTgt spid="266243">
                                            <p:txEl>
                                              <p:pRg st="2" end="2"/>
                                            </p:txEl>
                                          </p:spTgt>
                                        </p:tgtEl>
                                      </p:cBhvr>
                                    </p:animEffect>
                                    <p:anim calcmode="lin" valueType="num">
                                      <p:cBhvr>
                                        <p:cTn id="22" dur="1000" fill="hold"/>
                                        <p:tgtEl>
                                          <p:spTgt spid="26624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6624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66243">
                                            <p:txEl>
                                              <p:pRg st="3" end="3"/>
                                            </p:txEl>
                                          </p:spTgt>
                                        </p:tgtEl>
                                        <p:attrNameLst>
                                          <p:attrName>style.visibility</p:attrName>
                                        </p:attrNameLst>
                                      </p:cBhvr>
                                      <p:to>
                                        <p:strVal val="visible"/>
                                      </p:to>
                                    </p:set>
                                    <p:animEffect transition="in" filter="fade">
                                      <p:cBhvr>
                                        <p:cTn id="28" dur="1000"/>
                                        <p:tgtEl>
                                          <p:spTgt spid="266243">
                                            <p:txEl>
                                              <p:pRg st="3" end="3"/>
                                            </p:txEl>
                                          </p:spTgt>
                                        </p:tgtEl>
                                      </p:cBhvr>
                                    </p:animEffect>
                                    <p:anim calcmode="lin" valueType="num">
                                      <p:cBhvr>
                                        <p:cTn id="29" dur="1000" fill="hold"/>
                                        <p:tgtEl>
                                          <p:spTgt spid="26624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662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66243">
                                            <p:txEl>
                                              <p:pRg st="4" end="4"/>
                                            </p:txEl>
                                          </p:spTgt>
                                        </p:tgtEl>
                                        <p:attrNameLst>
                                          <p:attrName>style.visibility</p:attrName>
                                        </p:attrNameLst>
                                      </p:cBhvr>
                                      <p:to>
                                        <p:strVal val="visible"/>
                                      </p:to>
                                    </p:set>
                                    <p:animEffect transition="in" filter="fade">
                                      <p:cBhvr>
                                        <p:cTn id="35" dur="1000"/>
                                        <p:tgtEl>
                                          <p:spTgt spid="266243">
                                            <p:txEl>
                                              <p:pRg st="4" end="4"/>
                                            </p:txEl>
                                          </p:spTgt>
                                        </p:tgtEl>
                                      </p:cBhvr>
                                    </p:animEffect>
                                    <p:anim calcmode="lin" valueType="num">
                                      <p:cBhvr>
                                        <p:cTn id="36" dur="1000" fill="hold"/>
                                        <p:tgtEl>
                                          <p:spTgt spid="26624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6624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66243">
                                            <p:txEl>
                                              <p:pRg st="5" end="5"/>
                                            </p:txEl>
                                          </p:spTgt>
                                        </p:tgtEl>
                                        <p:attrNameLst>
                                          <p:attrName>style.visibility</p:attrName>
                                        </p:attrNameLst>
                                      </p:cBhvr>
                                      <p:to>
                                        <p:strVal val="visible"/>
                                      </p:to>
                                    </p:set>
                                    <p:animEffect transition="in" filter="fade">
                                      <p:cBhvr>
                                        <p:cTn id="42" dur="1000"/>
                                        <p:tgtEl>
                                          <p:spTgt spid="266243">
                                            <p:txEl>
                                              <p:pRg st="5" end="5"/>
                                            </p:txEl>
                                          </p:spTgt>
                                        </p:tgtEl>
                                      </p:cBhvr>
                                    </p:animEffect>
                                    <p:anim calcmode="lin" valueType="num">
                                      <p:cBhvr>
                                        <p:cTn id="43" dur="1000" fill="hold"/>
                                        <p:tgtEl>
                                          <p:spTgt spid="26624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6624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66243">
                                            <p:txEl>
                                              <p:pRg st="6" end="6"/>
                                            </p:txEl>
                                          </p:spTgt>
                                        </p:tgtEl>
                                        <p:attrNameLst>
                                          <p:attrName>style.visibility</p:attrName>
                                        </p:attrNameLst>
                                      </p:cBhvr>
                                      <p:to>
                                        <p:strVal val="visible"/>
                                      </p:to>
                                    </p:set>
                                    <p:animEffect transition="in" filter="fade">
                                      <p:cBhvr>
                                        <p:cTn id="49" dur="1000"/>
                                        <p:tgtEl>
                                          <p:spTgt spid="266243">
                                            <p:txEl>
                                              <p:pRg st="6" end="6"/>
                                            </p:txEl>
                                          </p:spTgt>
                                        </p:tgtEl>
                                      </p:cBhvr>
                                    </p:animEffect>
                                    <p:anim calcmode="lin" valueType="num">
                                      <p:cBhvr>
                                        <p:cTn id="50" dur="1000" fill="hold"/>
                                        <p:tgtEl>
                                          <p:spTgt spid="26624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6624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66243">
                                            <p:txEl>
                                              <p:pRg st="7" end="7"/>
                                            </p:txEl>
                                          </p:spTgt>
                                        </p:tgtEl>
                                        <p:attrNameLst>
                                          <p:attrName>style.visibility</p:attrName>
                                        </p:attrNameLst>
                                      </p:cBhvr>
                                      <p:to>
                                        <p:strVal val="visible"/>
                                      </p:to>
                                    </p:set>
                                    <p:animEffect transition="in" filter="fade">
                                      <p:cBhvr>
                                        <p:cTn id="56" dur="1000"/>
                                        <p:tgtEl>
                                          <p:spTgt spid="266243">
                                            <p:txEl>
                                              <p:pRg st="7" end="7"/>
                                            </p:txEl>
                                          </p:spTgt>
                                        </p:tgtEl>
                                      </p:cBhvr>
                                    </p:animEffect>
                                    <p:anim calcmode="lin" valueType="num">
                                      <p:cBhvr>
                                        <p:cTn id="57" dur="1000" fill="hold"/>
                                        <p:tgtEl>
                                          <p:spTgt spid="26624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6624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6243" name="Text Box 3"/>
          <p:cNvSpPr txBox="1">
            <a:spLocks noChangeArrowheads="1"/>
          </p:cNvSpPr>
          <p:nvPr/>
        </p:nvSpPr>
        <p:spPr bwMode="auto">
          <a:xfrm>
            <a:off x="108681" y="1012954"/>
            <a:ext cx="8785225" cy="3477875"/>
          </a:xfrm>
          <a:prstGeom prst="rect">
            <a:avLst/>
          </a:prstGeom>
          <a:noFill/>
          <a:ln w="9525">
            <a:noFill/>
            <a:miter lim="800000"/>
            <a:headEnd/>
            <a:tailEnd/>
          </a:ln>
          <a:effectLst/>
        </p:spPr>
        <p:txBody>
          <a:bodyPr>
            <a:spAutoFit/>
          </a:bodyPr>
          <a:lstStyle/>
          <a:p>
            <a:pPr algn="just"/>
            <a:r>
              <a:rPr lang="ru-RU" sz="2200" b="1" dirty="0">
                <a:solidFill>
                  <a:srgbClr val="002060"/>
                </a:solidFill>
                <a:latin typeface="Times New Roman" panose="02020603050405020304" pitchFamily="18" charset="0"/>
                <a:cs typeface="Times New Roman" panose="02020603050405020304" pitchFamily="18" charset="0"/>
              </a:rPr>
              <a:t>Счета сектора «остальной мир» несколько отличаются от стандартной формы и полностью согласованы с платежным балансом. </a:t>
            </a:r>
          </a:p>
          <a:p>
            <a:pPr algn="just"/>
            <a:r>
              <a:rPr lang="ru-RU" sz="2200" b="1" dirty="0">
                <a:solidFill>
                  <a:srgbClr val="002060"/>
                </a:solidFill>
                <a:latin typeface="Times New Roman" panose="02020603050405020304" pitchFamily="18" charset="0"/>
                <a:cs typeface="Times New Roman" panose="02020603050405020304" pitchFamily="18" charset="0"/>
              </a:rPr>
              <a:t>Кроме того, в СНС включены счета, раскрывающие изменение стоимости активов и обязательств за счет инфляции (счет переоценки) и изменение стоимости активов и обязательств за счет других, неэкономических потоков (счет других изменений в активах). </a:t>
            </a:r>
          </a:p>
          <a:p>
            <a:pPr algn="just"/>
            <a:r>
              <a:rPr lang="ru-RU" sz="2200" b="1" dirty="0">
                <a:solidFill>
                  <a:srgbClr val="002060"/>
                </a:solidFill>
                <a:latin typeface="Times New Roman" panose="02020603050405020304" pitchFamily="18" charset="0"/>
                <a:cs typeface="Times New Roman" panose="02020603050405020304" pitchFamily="18" charset="0"/>
              </a:rPr>
              <a:t>Закрывается система таблицей активов и обязательств по состоянию на конец периода.</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5</a:t>
            </a:fld>
            <a:endParaRPr lang="ru-RU" sz="1800" b="1" dirty="0">
              <a:solidFill>
                <a:srgbClr val="002060"/>
              </a:solidFill>
            </a:endParaRPr>
          </a:p>
        </p:txBody>
      </p:sp>
    </p:spTree>
    <p:extLst>
      <p:ext uri="{BB962C8B-B14F-4D97-AF65-F5344CB8AC3E}">
        <p14:creationId xmlns:p14="http://schemas.microsoft.com/office/powerpoint/2010/main" val="2452087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66243">
                                            <p:txEl>
                                              <p:pRg st="0" end="0"/>
                                            </p:txEl>
                                          </p:spTgt>
                                        </p:tgtEl>
                                        <p:attrNameLst>
                                          <p:attrName>style.visibility</p:attrName>
                                        </p:attrNameLst>
                                      </p:cBhvr>
                                      <p:to>
                                        <p:strVal val="visible"/>
                                      </p:to>
                                    </p:set>
                                    <p:animEffect transition="in" filter="fade">
                                      <p:cBhvr>
                                        <p:cTn id="7" dur="1000"/>
                                        <p:tgtEl>
                                          <p:spTgt spid="266243">
                                            <p:txEl>
                                              <p:pRg st="0" end="0"/>
                                            </p:txEl>
                                          </p:spTgt>
                                        </p:tgtEl>
                                      </p:cBhvr>
                                    </p:animEffect>
                                    <p:anim calcmode="lin" valueType="num">
                                      <p:cBhvr>
                                        <p:cTn id="8" dur="1000" fill="hold"/>
                                        <p:tgtEl>
                                          <p:spTgt spid="2662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24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266243">
                                            <p:txEl>
                                              <p:pRg st="1" end="1"/>
                                            </p:txEl>
                                          </p:spTgt>
                                        </p:tgtEl>
                                        <p:attrNameLst>
                                          <p:attrName>style.visibility</p:attrName>
                                        </p:attrNameLst>
                                      </p:cBhvr>
                                      <p:to>
                                        <p:strVal val="visible"/>
                                      </p:to>
                                    </p:set>
                                    <p:animEffect transition="in" filter="fade">
                                      <p:cBhvr>
                                        <p:cTn id="13" dur="1000"/>
                                        <p:tgtEl>
                                          <p:spTgt spid="266243">
                                            <p:txEl>
                                              <p:pRg st="1" end="1"/>
                                            </p:txEl>
                                          </p:spTgt>
                                        </p:tgtEl>
                                      </p:cBhvr>
                                    </p:animEffect>
                                    <p:anim calcmode="lin" valueType="num">
                                      <p:cBhvr>
                                        <p:cTn id="14" dur="1000" fill="hold"/>
                                        <p:tgtEl>
                                          <p:spTgt spid="26624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2662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66243">
                                            <p:txEl>
                                              <p:pRg st="2" end="2"/>
                                            </p:txEl>
                                          </p:spTgt>
                                        </p:tgtEl>
                                        <p:attrNameLst>
                                          <p:attrName>style.visibility</p:attrName>
                                        </p:attrNameLst>
                                      </p:cBhvr>
                                      <p:to>
                                        <p:strVal val="visible"/>
                                      </p:to>
                                    </p:set>
                                    <p:animEffect transition="in" filter="fade">
                                      <p:cBhvr>
                                        <p:cTn id="20" dur="1000"/>
                                        <p:tgtEl>
                                          <p:spTgt spid="266243">
                                            <p:txEl>
                                              <p:pRg st="2" end="2"/>
                                            </p:txEl>
                                          </p:spTgt>
                                        </p:tgtEl>
                                      </p:cBhvr>
                                    </p:animEffect>
                                    <p:anim calcmode="lin" valueType="num">
                                      <p:cBhvr>
                                        <p:cTn id="21" dur="1000" fill="hold"/>
                                        <p:tgtEl>
                                          <p:spTgt spid="26624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2662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4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7266" name="Rectangle 2"/>
          <p:cNvSpPr>
            <a:spLocks noChangeArrowheads="1"/>
          </p:cNvSpPr>
          <p:nvPr/>
        </p:nvSpPr>
        <p:spPr bwMode="auto">
          <a:xfrm>
            <a:off x="0" y="3157538"/>
            <a:ext cx="9144000" cy="0"/>
          </a:xfrm>
          <a:prstGeom prst="rect">
            <a:avLst/>
          </a:prstGeom>
          <a:noFill/>
          <a:ln w="9525">
            <a:noFill/>
            <a:miter lim="800000"/>
            <a:headEnd/>
            <a:tailEnd/>
          </a:ln>
          <a:effectLst/>
        </p:spPr>
        <p:txBody>
          <a:bodyPr wrap="none" anchor="ctr">
            <a:spAutoFit/>
          </a:bodyPr>
          <a:lstStyle/>
          <a:p>
            <a:endParaRPr lang="ru-RU"/>
          </a:p>
        </p:txBody>
      </p:sp>
      <p:sp>
        <p:nvSpPr>
          <p:cNvPr id="267267" name="Text Box 3"/>
          <p:cNvSpPr txBox="1">
            <a:spLocks noChangeArrowheads="1"/>
          </p:cNvSpPr>
          <p:nvPr/>
        </p:nvSpPr>
        <p:spPr bwMode="auto">
          <a:xfrm>
            <a:off x="337464" y="285213"/>
            <a:ext cx="8785225" cy="5744650"/>
          </a:xfrm>
          <a:prstGeom prst="rect">
            <a:avLst/>
          </a:prstGeom>
          <a:noFill/>
          <a:ln w="9525">
            <a:noFill/>
            <a:miter lim="800000"/>
            <a:headEnd/>
            <a:tailEnd/>
          </a:ln>
          <a:effectLst/>
        </p:spPr>
        <p:txBody>
          <a:bodyPr>
            <a:spAutoFit/>
          </a:bodyPr>
          <a:lstStyle/>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Все счета условно делятся на </a:t>
            </a:r>
            <a:r>
              <a:rPr lang="ru-RU" sz="2200" b="1" dirty="0">
                <a:solidFill>
                  <a:srgbClr val="FF0000"/>
                </a:solidFill>
                <a:latin typeface="Times New Roman" panose="02020603050405020304" pitchFamily="18" charset="0"/>
                <a:cs typeface="Times New Roman" panose="02020603050405020304" pitchFamily="18" charset="0"/>
              </a:rPr>
              <a:t>две группы</a:t>
            </a:r>
            <a:r>
              <a:rPr lang="ru-RU" sz="2200" b="1" dirty="0">
                <a:solidFill>
                  <a:srgbClr val="002060"/>
                </a:solidFill>
                <a:latin typeface="Times New Roman" panose="02020603050405020304" pitchFamily="18" charset="0"/>
                <a:cs typeface="Times New Roman" panose="02020603050405020304" pitchFamily="18" charset="0"/>
              </a:rPr>
              <a:t>: </a:t>
            </a:r>
          </a:p>
          <a:p>
            <a:pPr algn="just">
              <a:lnSpc>
                <a:spcPct val="12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счета текущих операций </a:t>
            </a:r>
          </a:p>
          <a:p>
            <a:pPr algn="just">
              <a:lnSpc>
                <a:spcPct val="120000"/>
              </a:lnSpc>
              <a:buFont typeface="Wingdings"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счета накопления.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К первой группе </a:t>
            </a:r>
            <a:r>
              <a:rPr lang="ru-RU" sz="2200" b="1" dirty="0">
                <a:solidFill>
                  <a:srgbClr val="FF0000"/>
                </a:solidFill>
                <a:latin typeface="Times New Roman" panose="02020603050405020304" pitchFamily="18" charset="0"/>
                <a:cs typeface="Times New Roman" panose="02020603050405020304" pitchFamily="18" charset="0"/>
              </a:rPr>
              <a:t>текущих операций </a:t>
            </a:r>
            <a:r>
              <a:rPr lang="ru-RU" sz="2200" b="1" dirty="0">
                <a:solidFill>
                  <a:srgbClr val="002060"/>
                </a:solidFill>
                <a:latin typeface="Times New Roman" panose="02020603050405020304" pitchFamily="18" charset="0"/>
                <a:cs typeface="Times New Roman" panose="02020603050405020304" pitchFamily="18" charset="0"/>
              </a:rPr>
              <a:t>относятся:</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производства, </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счета образования доходов,</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вторичного распределения доходов,</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использования располагаемого дохода, </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использования скорректированного дохода.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К группе </a:t>
            </a:r>
            <a:r>
              <a:rPr lang="ru-RU" sz="2200" b="1" dirty="0">
                <a:solidFill>
                  <a:srgbClr val="FF0000"/>
                </a:solidFill>
                <a:latin typeface="Times New Roman" panose="02020603050405020304" pitchFamily="18" charset="0"/>
                <a:cs typeface="Times New Roman" panose="02020603050405020304" pitchFamily="18" charset="0"/>
              </a:rPr>
              <a:t>счетов накопления </a:t>
            </a:r>
            <a:r>
              <a:rPr lang="ru-RU" sz="2200" b="1" dirty="0">
                <a:solidFill>
                  <a:srgbClr val="002060"/>
                </a:solidFill>
                <a:latin typeface="Times New Roman" panose="02020603050405020304" pitchFamily="18" charset="0"/>
                <a:cs typeface="Times New Roman" panose="02020603050405020304" pitchFamily="18" charset="0"/>
              </a:rPr>
              <a:t>относятся: </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операций с капиталом, </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финансовый счет, </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переоценки,</a:t>
            </a:r>
          </a:p>
          <a:p>
            <a:pPr marL="342900" indent="-342900" algn="just">
              <a:lnSpc>
                <a:spcPct val="120000"/>
              </a:lnSpc>
              <a:buFont typeface="Wingdings" panose="05000000000000000000" pitchFamily="2" charset="2"/>
              <a:buChar char="Ø"/>
            </a:pPr>
            <a:r>
              <a:rPr lang="ru-RU" sz="2200" b="1" dirty="0">
                <a:solidFill>
                  <a:srgbClr val="002060"/>
                </a:solidFill>
                <a:latin typeface="Times New Roman" panose="02020603050405020304" pitchFamily="18" charset="0"/>
                <a:cs typeface="Times New Roman" panose="02020603050405020304" pitchFamily="18" charset="0"/>
              </a:rPr>
              <a:t>счет других изменений в активах.</a:t>
            </a:r>
          </a:p>
        </p:txBody>
      </p:sp>
      <p:sp>
        <p:nvSpPr>
          <p:cNvPr id="4" name="Номер слайда 4"/>
          <p:cNvSpPr>
            <a:spLocks noGrp="1"/>
          </p:cNvSpPr>
          <p:nvPr>
            <p:ph type="sldNum" sz="quarter" idx="12"/>
          </p:nvPr>
        </p:nvSpPr>
        <p:spPr>
          <a:xfrm>
            <a:off x="8676456" y="6525022"/>
            <a:ext cx="467296" cy="360362"/>
          </a:xfrm>
        </p:spPr>
        <p:txBody>
          <a:bodyPr/>
          <a:lstStyle/>
          <a:p>
            <a:pPr>
              <a:defRPr/>
            </a:pPr>
            <a:fld id="{FC2D168A-1A35-41E7-A0D3-ACB53E87430E}" type="slidenum">
              <a:rPr lang="ru-RU" sz="1800" b="1">
                <a:solidFill>
                  <a:srgbClr val="002060"/>
                </a:solidFill>
              </a:rPr>
              <a:pPr>
                <a:defRPr/>
              </a:pPr>
              <a:t>6</a:t>
            </a:fld>
            <a:endParaRPr lang="ru-RU" sz="18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67267">
                                            <p:txEl>
                                              <p:pRg st="0" end="0"/>
                                            </p:txEl>
                                          </p:spTgt>
                                        </p:tgtEl>
                                        <p:attrNameLst>
                                          <p:attrName>style.visibility</p:attrName>
                                        </p:attrNameLst>
                                      </p:cBhvr>
                                      <p:to>
                                        <p:strVal val="visible"/>
                                      </p:to>
                                    </p:set>
                                    <p:animEffect transition="in" filter="wipe(down)">
                                      <p:cBhvr>
                                        <p:cTn id="7" dur="580">
                                          <p:stCondLst>
                                            <p:cond delay="0"/>
                                          </p:stCondLst>
                                        </p:cTn>
                                        <p:tgtEl>
                                          <p:spTgt spid="267267">
                                            <p:txEl>
                                              <p:pRg st="0" end="0"/>
                                            </p:txEl>
                                          </p:spTgt>
                                        </p:tgtEl>
                                      </p:cBhvr>
                                    </p:animEffect>
                                    <p:anim calcmode="lin" valueType="num">
                                      <p:cBhvr>
                                        <p:cTn id="8" dur="1822" tmFilter="0,0; 0.14,0.36; 0.43,0.73; 0.71,0.91; 1.0,1.0">
                                          <p:stCondLst>
                                            <p:cond delay="0"/>
                                          </p:stCondLst>
                                        </p:cTn>
                                        <p:tgtEl>
                                          <p:spTgt spid="26726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6726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6726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6726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6726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67267">
                                            <p:txEl>
                                              <p:pRg st="0" end="0"/>
                                            </p:txEl>
                                          </p:spTgt>
                                        </p:tgtEl>
                                      </p:cBhvr>
                                      <p:to x="100000" y="60000"/>
                                    </p:animScale>
                                    <p:animScale>
                                      <p:cBhvr>
                                        <p:cTn id="14" dur="166" decel="50000">
                                          <p:stCondLst>
                                            <p:cond delay="676"/>
                                          </p:stCondLst>
                                        </p:cTn>
                                        <p:tgtEl>
                                          <p:spTgt spid="267267">
                                            <p:txEl>
                                              <p:pRg st="0" end="0"/>
                                            </p:txEl>
                                          </p:spTgt>
                                        </p:tgtEl>
                                      </p:cBhvr>
                                      <p:to x="100000" y="100000"/>
                                    </p:animScale>
                                    <p:animScale>
                                      <p:cBhvr>
                                        <p:cTn id="15" dur="26">
                                          <p:stCondLst>
                                            <p:cond delay="1312"/>
                                          </p:stCondLst>
                                        </p:cTn>
                                        <p:tgtEl>
                                          <p:spTgt spid="267267">
                                            <p:txEl>
                                              <p:pRg st="0" end="0"/>
                                            </p:txEl>
                                          </p:spTgt>
                                        </p:tgtEl>
                                      </p:cBhvr>
                                      <p:to x="100000" y="80000"/>
                                    </p:animScale>
                                    <p:animScale>
                                      <p:cBhvr>
                                        <p:cTn id="16" dur="166" decel="50000">
                                          <p:stCondLst>
                                            <p:cond delay="1338"/>
                                          </p:stCondLst>
                                        </p:cTn>
                                        <p:tgtEl>
                                          <p:spTgt spid="267267">
                                            <p:txEl>
                                              <p:pRg st="0" end="0"/>
                                            </p:txEl>
                                          </p:spTgt>
                                        </p:tgtEl>
                                      </p:cBhvr>
                                      <p:to x="100000" y="100000"/>
                                    </p:animScale>
                                    <p:animScale>
                                      <p:cBhvr>
                                        <p:cTn id="17" dur="26">
                                          <p:stCondLst>
                                            <p:cond delay="1642"/>
                                          </p:stCondLst>
                                        </p:cTn>
                                        <p:tgtEl>
                                          <p:spTgt spid="267267">
                                            <p:txEl>
                                              <p:pRg st="0" end="0"/>
                                            </p:txEl>
                                          </p:spTgt>
                                        </p:tgtEl>
                                      </p:cBhvr>
                                      <p:to x="100000" y="90000"/>
                                    </p:animScale>
                                    <p:animScale>
                                      <p:cBhvr>
                                        <p:cTn id="18" dur="166" decel="50000">
                                          <p:stCondLst>
                                            <p:cond delay="1668"/>
                                          </p:stCondLst>
                                        </p:cTn>
                                        <p:tgtEl>
                                          <p:spTgt spid="267267">
                                            <p:txEl>
                                              <p:pRg st="0" end="0"/>
                                            </p:txEl>
                                          </p:spTgt>
                                        </p:tgtEl>
                                      </p:cBhvr>
                                      <p:to x="100000" y="100000"/>
                                    </p:animScale>
                                    <p:animScale>
                                      <p:cBhvr>
                                        <p:cTn id="19" dur="26">
                                          <p:stCondLst>
                                            <p:cond delay="1808"/>
                                          </p:stCondLst>
                                        </p:cTn>
                                        <p:tgtEl>
                                          <p:spTgt spid="267267">
                                            <p:txEl>
                                              <p:pRg st="0" end="0"/>
                                            </p:txEl>
                                          </p:spTgt>
                                        </p:tgtEl>
                                      </p:cBhvr>
                                      <p:to x="100000" y="95000"/>
                                    </p:animScale>
                                    <p:animScale>
                                      <p:cBhvr>
                                        <p:cTn id="20" dur="166" decel="50000">
                                          <p:stCondLst>
                                            <p:cond delay="1834"/>
                                          </p:stCondLst>
                                        </p:cTn>
                                        <p:tgtEl>
                                          <p:spTgt spid="267267">
                                            <p:txEl>
                                              <p:pRg st="0" end="0"/>
                                            </p:txEl>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267267">
                                            <p:txEl>
                                              <p:pRg st="1" end="1"/>
                                            </p:txEl>
                                          </p:spTgt>
                                        </p:tgtEl>
                                        <p:attrNameLst>
                                          <p:attrName>style.visibility</p:attrName>
                                        </p:attrNameLst>
                                      </p:cBhvr>
                                      <p:to>
                                        <p:strVal val="visible"/>
                                      </p:to>
                                    </p:set>
                                    <p:animEffect transition="in" filter="wipe(down)">
                                      <p:cBhvr>
                                        <p:cTn id="24" dur="580">
                                          <p:stCondLst>
                                            <p:cond delay="0"/>
                                          </p:stCondLst>
                                        </p:cTn>
                                        <p:tgtEl>
                                          <p:spTgt spid="267267">
                                            <p:txEl>
                                              <p:pRg st="1" end="1"/>
                                            </p:txEl>
                                          </p:spTgt>
                                        </p:tgtEl>
                                      </p:cBhvr>
                                    </p:animEffect>
                                    <p:anim calcmode="lin" valueType="num">
                                      <p:cBhvr>
                                        <p:cTn id="25" dur="1822" tmFilter="0,0; 0.14,0.36; 0.43,0.73; 0.71,0.91; 1.0,1.0">
                                          <p:stCondLst>
                                            <p:cond delay="0"/>
                                          </p:stCondLst>
                                        </p:cTn>
                                        <p:tgtEl>
                                          <p:spTgt spid="267267">
                                            <p:txEl>
                                              <p:pRg st="1" end="1"/>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267267">
                                            <p:txEl>
                                              <p:pRg st="1" end="1"/>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267267">
                                            <p:txEl>
                                              <p:pRg st="1" end="1"/>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267267">
                                            <p:txEl>
                                              <p:pRg st="1" end="1"/>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267267">
                                            <p:txEl>
                                              <p:pRg st="1" end="1"/>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267267">
                                            <p:txEl>
                                              <p:pRg st="1" end="1"/>
                                            </p:txEl>
                                          </p:spTgt>
                                        </p:tgtEl>
                                      </p:cBhvr>
                                      <p:to x="100000" y="60000"/>
                                    </p:animScale>
                                    <p:animScale>
                                      <p:cBhvr>
                                        <p:cTn id="31" dur="166" decel="50000">
                                          <p:stCondLst>
                                            <p:cond delay="676"/>
                                          </p:stCondLst>
                                        </p:cTn>
                                        <p:tgtEl>
                                          <p:spTgt spid="267267">
                                            <p:txEl>
                                              <p:pRg st="1" end="1"/>
                                            </p:txEl>
                                          </p:spTgt>
                                        </p:tgtEl>
                                      </p:cBhvr>
                                      <p:to x="100000" y="100000"/>
                                    </p:animScale>
                                    <p:animScale>
                                      <p:cBhvr>
                                        <p:cTn id="32" dur="26">
                                          <p:stCondLst>
                                            <p:cond delay="1312"/>
                                          </p:stCondLst>
                                        </p:cTn>
                                        <p:tgtEl>
                                          <p:spTgt spid="267267">
                                            <p:txEl>
                                              <p:pRg st="1" end="1"/>
                                            </p:txEl>
                                          </p:spTgt>
                                        </p:tgtEl>
                                      </p:cBhvr>
                                      <p:to x="100000" y="80000"/>
                                    </p:animScale>
                                    <p:animScale>
                                      <p:cBhvr>
                                        <p:cTn id="33" dur="166" decel="50000">
                                          <p:stCondLst>
                                            <p:cond delay="1338"/>
                                          </p:stCondLst>
                                        </p:cTn>
                                        <p:tgtEl>
                                          <p:spTgt spid="267267">
                                            <p:txEl>
                                              <p:pRg st="1" end="1"/>
                                            </p:txEl>
                                          </p:spTgt>
                                        </p:tgtEl>
                                      </p:cBhvr>
                                      <p:to x="100000" y="100000"/>
                                    </p:animScale>
                                    <p:animScale>
                                      <p:cBhvr>
                                        <p:cTn id="34" dur="26">
                                          <p:stCondLst>
                                            <p:cond delay="1642"/>
                                          </p:stCondLst>
                                        </p:cTn>
                                        <p:tgtEl>
                                          <p:spTgt spid="267267">
                                            <p:txEl>
                                              <p:pRg st="1" end="1"/>
                                            </p:txEl>
                                          </p:spTgt>
                                        </p:tgtEl>
                                      </p:cBhvr>
                                      <p:to x="100000" y="90000"/>
                                    </p:animScale>
                                    <p:animScale>
                                      <p:cBhvr>
                                        <p:cTn id="35" dur="166" decel="50000">
                                          <p:stCondLst>
                                            <p:cond delay="1668"/>
                                          </p:stCondLst>
                                        </p:cTn>
                                        <p:tgtEl>
                                          <p:spTgt spid="267267">
                                            <p:txEl>
                                              <p:pRg st="1" end="1"/>
                                            </p:txEl>
                                          </p:spTgt>
                                        </p:tgtEl>
                                      </p:cBhvr>
                                      <p:to x="100000" y="100000"/>
                                    </p:animScale>
                                    <p:animScale>
                                      <p:cBhvr>
                                        <p:cTn id="36" dur="26">
                                          <p:stCondLst>
                                            <p:cond delay="1808"/>
                                          </p:stCondLst>
                                        </p:cTn>
                                        <p:tgtEl>
                                          <p:spTgt spid="267267">
                                            <p:txEl>
                                              <p:pRg st="1" end="1"/>
                                            </p:txEl>
                                          </p:spTgt>
                                        </p:tgtEl>
                                      </p:cBhvr>
                                      <p:to x="100000" y="95000"/>
                                    </p:animScale>
                                    <p:animScale>
                                      <p:cBhvr>
                                        <p:cTn id="37" dur="166" decel="50000">
                                          <p:stCondLst>
                                            <p:cond delay="1834"/>
                                          </p:stCondLst>
                                        </p:cTn>
                                        <p:tgtEl>
                                          <p:spTgt spid="267267">
                                            <p:txEl>
                                              <p:pRg st="1" end="1"/>
                                            </p:txEl>
                                          </p:spTgt>
                                        </p:tgtEl>
                                      </p:cBhvr>
                                      <p:to x="100000" y="100000"/>
                                    </p:animScale>
                                  </p:childTnLst>
                                </p:cTn>
                              </p:par>
                            </p:childTnLst>
                          </p:cTn>
                        </p:par>
                        <p:par>
                          <p:cTn id="38" fill="hold">
                            <p:stCondLst>
                              <p:cond delay="4000"/>
                            </p:stCondLst>
                            <p:childTnLst>
                              <p:par>
                                <p:cTn id="39" presetID="26" presetClass="entr" presetSubtype="0" fill="hold" grpId="0" nodeType="afterEffect">
                                  <p:stCondLst>
                                    <p:cond delay="0"/>
                                  </p:stCondLst>
                                  <p:childTnLst>
                                    <p:set>
                                      <p:cBhvr>
                                        <p:cTn id="40" dur="1" fill="hold">
                                          <p:stCondLst>
                                            <p:cond delay="0"/>
                                          </p:stCondLst>
                                        </p:cTn>
                                        <p:tgtEl>
                                          <p:spTgt spid="267267">
                                            <p:txEl>
                                              <p:pRg st="2" end="2"/>
                                            </p:txEl>
                                          </p:spTgt>
                                        </p:tgtEl>
                                        <p:attrNameLst>
                                          <p:attrName>style.visibility</p:attrName>
                                        </p:attrNameLst>
                                      </p:cBhvr>
                                      <p:to>
                                        <p:strVal val="visible"/>
                                      </p:to>
                                    </p:set>
                                    <p:animEffect transition="in" filter="wipe(down)">
                                      <p:cBhvr>
                                        <p:cTn id="41" dur="580">
                                          <p:stCondLst>
                                            <p:cond delay="0"/>
                                          </p:stCondLst>
                                        </p:cTn>
                                        <p:tgtEl>
                                          <p:spTgt spid="267267">
                                            <p:txEl>
                                              <p:pRg st="2" end="2"/>
                                            </p:txEl>
                                          </p:spTgt>
                                        </p:tgtEl>
                                      </p:cBhvr>
                                    </p:animEffect>
                                    <p:anim calcmode="lin" valueType="num">
                                      <p:cBhvr>
                                        <p:cTn id="42" dur="1822" tmFilter="0,0; 0.14,0.36; 0.43,0.73; 0.71,0.91; 1.0,1.0">
                                          <p:stCondLst>
                                            <p:cond delay="0"/>
                                          </p:stCondLst>
                                        </p:cTn>
                                        <p:tgtEl>
                                          <p:spTgt spid="267267">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67267">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67267">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67267">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67267">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267267">
                                            <p:txEl>
                                              <p:pRg st="2" end="2"/>
                                            </p:txEl>
                                          </p:spTgt>
                                        </p:tgtEl>
                                      </p:cBhvr>
                                      <p:to x="100000" y="60000"/>
                                    </p:animScale>
                                    <p:animScale>
                                      <p:cBhvr>
                                        <p:cTn id="48" dur="166" decel="50000">
                                          <p:stCondLst>
                                            <p:cond delay="676"/>
                                          </p:stCondLst>
                                        </p:cTn>
                                        <p:tgtEl>
                                          <p:spTgt spid="267267">
                                            <p:txEl>
                                              <p:pRg st="2" end="2"/>
                                            </p:txEl>
                                          </p:spTgt>
                                        </p:tgtEl>
                                      </p:cBhvr>
                                      <p:to x="100000" y="100000"/>
                                    </p:animScale>
                                    <p:animScale>
                                      <p:cBhvr>
                                        <p:cTn id="49" dur="26">
                                          <p:stCondLst>
                                            <p:cond delay="1312"/>
                                          </p:stCondLst>
                                        </p:cTn>
                                        <p:tgtEl>
                                          <p:spTgt spid="267267">
                                            <p:txEl>
                                              <p:pRg st="2" end="2"/>
                                            </p:txEl>
                                          </p:spTgt>
                                        </p:tgtEl>
                                      </p:cBhvr>
                                      <p:to x="100000" y="80000"/>
                                    </p:animScale>
                                    <p:animScale>
                                      <p:cBhvr>
                                        <p:cTn id="50" dur="166" decel="50000">
                                          <p:stCondLst>
                                            <p:cond delay="1338"/>
                                          </p:stCondLst>
                                        </p:cTn>
                                        <p:tgtEl>
                                          <p:spTgt spid="267267">
                                            <p:txEl>
                                              <p:pRg st="2" end="2"/>
                                            </p:txEl>
                                          </p:spTgt>
                                        </p:tgtEl>
                                      </p:cBhvr>
                                      <p:to x="100000" y="100000"/>
                                    </p:animScale>
                                    <p:animScale>
                                      <p:cBhvr>
                                        <p:cTn id="51" dur="26">
                                          <p:stCondLst>
                                            <p:cond delay="1642"/>
                                          </p:stCondLst>
                                        </p:cTn>
                                        <p:tgtEl>
                                          <p:spTgt spid="267267">
                                            <p:txEl>
                                              <p:pRg st="2" end="2"/>
                                            </p:txEl>
                                          </p:spTgt>
                                        </p:tgtEl>
                                      </p:cBhvr>
                                      <p:to x="100000" y="90000"/>
                                    </p:animScale>
                                    <p:animScale>
                                      <p:cBhvr>
                                        <p:cTn id="52" dur="166" decel="50000">
                                          <p:stCondLst>
                                            <p:cond delay="1668"/>
                                          </p:stCondLst>
                                        </p:cTn>
                                        <p:tgtEl>
                                          <p:spTgt spid="267267">
                                            <p:txEl>
                                              <p:pRg st="2" end="2"/>
                                            </p:txEl>
                                          </p:spTgt>
                                        </p:tgtEl>
                                      </p:cBhvr>
                                      <p:to x="100000" y="100000"/>
                                    </p:animScale>
                                    <p:animScale>
                                      <p:cBhvr>
                                        <p:cTn id="53" dur="26">
                                          <p:stCondLst>
                                            <p:cond delay="1808"/>
                                          </p:stCondLst>
                                        </p:cTn>
                                        <p:tgtEl>
                                          <p:spTgt spid="267267">
                                            <p:txEl>
                                              <p:pRg st="2" end="2"/>
                                            </p:txEl>
                                          </p:spTgt>
                                        </p:tgtEl>
                                      </p:cBhvr>
                                      <p:to x="100000" y="95000"/>
                                    </p:animScale>
                                    <p:animScale>
                                      <p:cBhvr>
                                        <p:cTn id="54" dur="166" decel="50000">
                                          <p:stCondLst>
                                            <p:cond delay="1834"/>
                                          </p:stCondLst>
                                        </p:cTn>
                                        <p:tgtEl>
                                          <p:spTgt spid="267267">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6" presetClass="entr" presetSubtype="0" fill="hold" grpId="0" nodeType="clickEffect">
                                  <p:stCondLst>
                                    <p:cond delay="0"/>
                                  </p:stCondLst>
                                  <p:childTnLst>
                                    <p:set>
                                      <p:cBhvr>
                                        <p:cTn id="58" dur="1" fill="hold">
                                          <p:stCondLst>
                                            <p:cond delay="0"/>
                                          </p:stCondLst>
                                        </p:cTn>
                                        <p:tgtEl>
                                          <p:spTgt spid="267267">
                                            <p:txEl>
                                              <p:pRg st="3" end="3"/>
                                            </p:txEl>
                                          </p:spTgt>
                                        </p:tgtEl>
                                        <p:attrNameLst>
                                          <p:attrName>style.visibility</p:attrName>
                                        </p:attrNameLst>
                                      </p:cBhvr>
                                      <p:to>
                                        <p:strVal val="visible"/>
                                      </p:to>
                                    </p:set>
                                    <p:animEffect transition="in" filter="wipe(down)">
                                      <p:cBhvr>
                                        <p:cTn id="59" dur="580">
                                          <p:stCondLst>
                                            <p:cond delay="0"/>
                                          </p:stCondLst>
                                        </p:cTn>
                                        <p:tgtEl>
                                          <p:spTgt spid="267267">
                                            <p:txEl>
                                              <p:pRg st="3" end="3"/>
                                            </p:txEl>
                                          </p:spTgt>
                                        </p:tgtEl>
                                      </p:cBhvr>
                                    </p:animEffect>
                                    <p:anim calcmode="lin" valueType="num">
                                      <p:cBhvr>
                                        <p:cTn id="60" dur="1822" tmFilter="0,0; 0.14,0.36; 0.43,0.73; 0.71,0.91; 1.0,1.0">
                                          <p:stCondLst>
                                            <p:cond delay="0"/>
                                          </p:stCondLst>
                                        </p:cTn>
                                        <p:tgtEl>
                                          <p:spTgt spid="267267">
                                            <p:txEl>
                                              <p:pRg st="3" end="3"/>
                                            </p:txEl>
                                          </p:spTgt>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267267">
                                            <p:txEl>
                                              <p:pRg st="3" end="3"/>
                                            </p:txEl>
                                          </p:spTgt>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267267">
                                            <p:txEl>
                                              <p:pRg st="3" end="3"/>
                                            </p:txEl>
                                          </p:spTgt>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267267">
                                            <p:txEl>
                                              <p:pRg st="3" end="3"/>
                                            </p:txEl>
                                          </p:spTgt>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267267">
                                            <p:txEl>
                                              <p:pRg st="3" end="3"/>
                                            </p:txEl>
                                          </p:spTgt>
                                        </p:tgtEl>
                                        <p:attrNameLst>
                                          <p:attrName>ppt_y</p:attrName>
                                        </p:attrNameLst>
                                      </p:cBhvr>
                                      <p:tavLst>
                                        <p:tav tm="0" fmla="#ppt_y-sin(pi*$)/81">
                                          <p:val>
                                            <p:fltVal val="0"/>
                                          </p:val>
                                        </p:tav>
                                        <p:tav tm="100000">
                                          <p:val>
                                            <p:fltVal val="1"/>
                                          </p:val>
                                        </p:tav>
                                      </p:tavLst>
                                    </p:anim>
                                    <p:animScale>
                                      <p:cBhvr>
                                        <p:cTn id="65" dur="26">
                                          <p:stCondLst>
                                            <p:cond delay="650"/>
                                          </p:stCondLst>
                                        </p:cTn>
                                        <p:tgtEl>
                                          <p:spTgt spid="267267">
                                            <p:txEl>
                                              <p:pRg st="3" end="3"/>
                                            </p:txEl>
                                          </p:spTgt>
                                        </p:tgtEl>
                                      </p:cBhvr>
                                      <p:to x="100000" y="60000"/>
                                    </p:animScale>
                                    <p:animScale>
                                      <p:cBhvr>
                                        <p:cTn id="66" dur="166" decel="50000">
                                          <p:stCondLst>
                                            <p:cond delay="676"/>
                                          </p:stCondLst>
                                        </p:cTn>
                                        <p:tgtEl>
                                          <p:spTgt spid="267267">
                                            <p:txEl>
                                              <p:pRg st="3" end="3"/>
                                            </p:txEl>
                                          </p:spTgt>
                                        </p:tgtEl>
                                      </p:cBhvr>
                                      <p:to x="100000" y="100000"/>
                                    </p:animScale>
                                    <p:animScale>
                                      <p:cBhvr>
                                        <p:cTn id="67" dur="26">
                                          <p:stCondLst>
                                            <p:cond delay="1312"/>
                                          </p:stCondLst>
                                        </p:cTn>
                                        <p:tgtEl>
                                          <p:spTgt spid="267267">
                                            <p:txEl>
                                              <p:pRg st="3" end="3"/>
                                            </p:txEl>
                                          </p:spTgt>
                                        </p:tgtEl>
                                      </p:cBhvr>
                                      <p:to x="100000" y="80000"/>
                                    </p:animScale>
                                    <p:animScale>
                                      <p:cBhvr>
                                        <p:cTn id="68" dur="166" decel="50000">
                                          <p:stCondLst>
                                            <p:cond delay="1338"/>
                                          </p:stCondLst>
                                        </p:cTn>
                                        <p:tgtEl>
                                          <p:spTgt spid="267267">
                                            <p:txEl>
                                              <p:pRg st="3" end="3"/>
                                            </p:txEl>
                                          </p:spTgt>
                                        </p:tgtEl>
                                      </p:cBhvr>
                                      <p:to x="100000" y="100000"/>
                                    </p:animScale>
                                    <p:animScale>
                                      <p:cBhvr>
                                        <p:cTn id="69" dur="26">
                                          <p:stCondLst>
                                            <p:cond delay="1642"/>
                                          </p:stCondLst>
                                        </p:cTn>
                                        <p:tgtEl>
                                          <p:spTgt spid="267267">
                                            <p:txEl>
                                              <p:pRg st="3" end="3"/>
                                            </p:txEl>
                                          </p:spTgt>
                                        </p:tgtEl>
                                      </p:cBhvr>
                                      <p:to x="100000" y="90000"/>
                                    </p:animScale>
                                    <p:animScale>
                                      <p:cBhvr>
                                        <p:cTn id="70" dur="166" decel="50000">
                                          <p:stCondLst>
                                            <p:cond delay="1668"/>
                                          </p:stCondLst>
                                        </p:cTn>
                                        <p:tgtEl>
                                          <p:spTgt spid="267267">
                                            <p:txEl>
                                              <p:pRg st="3" end="3"/>
                                            </p:txEl>
                                          </p:spTgt>
                                        </p:tgtEl>
                                      </p:cBhvr>
                                      <p:to x="100000" y="100000"/>
                                    </p:animScale>
                                    <p:animScale>
                                      <p:cBhvr>
                                        <p:cTn id="71" dur="26">
                                          <p:stCondLst>
                                            <p:cond delay="1808"/>
                                          </p:stCondLst>
                                        </p:cTn>
                                        <p:tgtEl>
                                          <p:spTgt spid="267267">
                                            <p:txEl>
                                              <p:pRg st="3" end="3"/>
                                            </p:txEl>
                                          </p:spTgt>
                                        </p:tgtEl>
                                      </p:cBhvr>
                                      <p:to x="100000" y="95000"/>
                                    </p:animScale>
                                    <p:animScale>
                                      <p:cBhvr>
                                        <p:cTn id="72" dur="166" decel="50000">
                                          <p:stCondLst>
                                            <p:cond delay="1834"/>
                                          </p:stCondLst>
                                        </p:cTn>
                                        <p:tgtEl>
                                          <p:spTgt spid="267267">
                                            <p:txEl>
                                              <p:pRg st="3" end="3"/>
                                            </p:txEl>
                                          </p:spTgt>
                                        </p:tgtEl>
                                      </p:cBhvr>
                                      <p:to x="100000" y="100000"/>
                                    </p:animScale>
                                  </p:childTnLst>
                                </p:cTn>
                              </p:par>
                            </p:childTnLst>
                          </p:cTn>
                        </p:par>
                      </p:childTnLst>
                    </p:cTn>
                  </p:par>
                  <p:par>
                    <p:cTn id="73" fill="hold">
                      <p:stCondLst>
                        <p:cond delay="indefinite"/>
                      </p:stCondLst>
                      <p:childTnLst>
                        <p:par>
                          <p:cTn id="74" fill="hold">
                            <p:stCondLst>
                              <p:cond delay="0"/>
                            </p:stCondLst>
                            <p:childTnLst>
                              <p:par>
                                <p:cTn id="75" presetID="26" presetClass="entr" presetSubtype="0" fill="hold" grpId="0" nodeType="clickEffect">
                                  <p:stCondLst>
                                    <p:cond delay="0"/>
                                  </p:stCondLst>
                                  <p:childTnLst>
                                    <p:set>
                                      <p:cBhvr>
                                        <p:cTn id="76" dur="1" fill="hold">
                                          <p:stCondLst>
                                            <p:cond delay="0"/>
                                          </p:stCondLst>
                                        </p:cTn>
                                        <p:tgtEl>
                                          <p:spTgt spid="267267">
                                            <p:txEl>
                                              <p:pRg st="4" end="4"/>
                                            </p:txEl>
                                          </p:spTgt>
                                        </p:tgtEl>
                                        <p:attrNameLst>
                                          <p:attrName>style.visibility</p:attrName>
                                        </p:attrNameLst>
                                      </p:cBhvr>
                                      <p:to>
                                        <p:strVal val="visible"/>
                                      </p:to>
                                    </p:set>
                                    <p:animEffect transition="in" filter="wipe(down)">
                                      <p:cBhvr>
                                        <p:cTn id="77" dur="580">
                                          <p:stCondLst>
                                            <p:cond delay="0"/>
                                          </p:stCondLst>
                                        </p:cTn>
                                        <p:tgtEl>
                                          <p:spTgt spid="267267">
                                            <p:txEl>
                                              <p:pRg st="4" end="4"/>
                                            </p:txEl>
                                          </p:spTgt>
                                        </p:tgtEl>
                                      </p:cBhvr>
                                    </p:animEffect>
                                    <p:anim calcmode="lin" valueType="num">
                                      <p:cBhvr>
                                        <p:cTn id="78" dur="1822" tmFilter="0,0; 0.14,0.36; 0.43,0.73; 0.71,0.91; 1.0,1.0">
                                          <p:stCondLst>
                                            <p:cond delay="0"/>
                                          </p:stCondLst>
                                        </p:cTn>
                                        <p:tgtEl>
                                          <p:spTgt spid="267267">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267267">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267267">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267267">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267267">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267267">
                                            <p:txEl>
                                              <p:pRg st="4" end="4"/>
                                            </p:txEl>
                                          </p:spTgt>
                                        </p:tgtEl>
                                      </p:cBhvr>
                                      <p:to x="100000" y="60000"/>
                                    </p:animScale>
                                    <p:animScale>
                                      <p:cBhvr>
                                        <p:cTn id="84" dur="166" decel="50000">
                                          <p:stCondLst>
                                            <p:cond delay="676"/>
                                          </p:stCondLst>
                                        </p:cTn>
                                        <p:tgtEl>
                                          <p:spTgt spid="267267">
                                            <p:txEl>
                                              <p:pRg st="4" end="4"/>
                                            </p:txEl>
                                          </p:spTgt>
                                        </p:tgtEl>
                                      </p:cBhvr>
                                      <p:to x="100000" y="100000"/>
                                    </p:animScale>
                                    <p:animScale>
                                      <p:cBhvr>
                                        <p:cTn id="85" dur="26">
                                          <p:stCondLst>
                                            <p:cond delay="1312"/>
                                          </p:stCondLst>
                                        </p:cTn>
                                        <p:tgtEl>
                                          <p:spTgt spid="267267">
                                            <p:txEl>
                                              <p:pRg st="4" end="4"/>
                                            </p:txEl>
                                          </p:spTgt>
                                        </p:tgtEl>
                                      </p:cBhvr>
                                      <p:to x="100000" y="80000"/>
                                    </p:animScale>
                                    <p:animScale>
                                      <p:cBhvr>
                                        <p:cTn id="86" dur="166" decel="50000">
                                          <p:stCondLst>
                                            <p:cond delay="1338"/>
                                          </p:stCondLst>
                                        </p:cTn>
                                        <p:tgtEl>
                                          <p:spTgt spid="267267">
                                            <p:txEl>
                                              <p:pRg st="4" end="4"/>
                                            </p:txEl>
                                          </p:spTgt>
                                        </p:tgtEl>
                                      </p:cBhvr>
                                      <p:to x="100000" y="100000"/>
                                    </p:animScale>
                                    <p:animScale>
                                      <p:cBhvr>
                                        <p:cTn id="87" dur="26">
                                          <p:stCondLst>
                                            <p:cond delay="1642"/>
                                          </p:stCondLst>
                                        </p:cTn>
                                        <p:tgtEl>
                                          <p:spTgt spid="267267">
                                            <p:txEl>
                                              <p:pRg st="4" end="4"/>
                                            </p:txEl>
                                          </p:spTgt>
                                        </p:tgtEl>
                                      </p:cBhvr>
                                      <p:to x="100000" y="90000"/>
                                    </p:animScale>
                                    <p:animScale>
                                      <p:cBhvr>
                                        <p:cTn id="88" dur="166" decel="50000">
                                          <p:stCondLst>
                                            <p:cond delay="1668"/>
                                          </p:stCondLst>
                                        </p:cTn>
                                        <p:tgtEl>
                                          <p:spTgt spid="267267">
                                            <p:txEl>
                                              <p:pRg st="4" end="4"/>
                                            </p:txEl>
                                          </p:spTgt>
                                        </p:tgtEl>
                                      </p:cBhvr>
                                      <p:to x="100000" y="100000"/>
                                    </p:animScale>
                                    <p:animScale>
                                      <p:cBhvr>
                                        <p:cTn id="89" dur="26">
                                          <p:stCondLst>
                                            <p:cond delay="1808"/>
                                          </p:stCondLst>
                                        </p:cTn>
                                        <p:tgtEl>
                                          <p:spTgt spid="267267">
                                            <p:txEl>
                                              <p:pRg st="4" end="4"/>
                                            </p:txEl>
                                          </p:spTgt>
                                        </p:tgtEl>
                                      </p:cBhvr>
                                      <p:to x="100000" y="95000"/>
                                    </p:animScale>
                                    <p:animScale>
                                      <p:cBhvr>
                                        <p:cTn id="90" dur="166" decel="50000">
                                          <p:stCondLst>
                                            <p:cond delay="1834"/>
                                          </p:stCondLst>
                                        </p:cTn>
                                        <p:tgtEl>
                                          <p:spTgt spid="267267">
                                            <p:txEl>
                                              <p:pRg st="4" end="4"/>
                                            </p:txEl>
                                          </p:spTgt>
                                        </p:tgtEl>
                                      </p:cBhvr>
                                      <p:to x="100000" y="100000"/>
                                    </p:animScale>
                                  </p:childTnLst>
                                </p:cTn>
                              </p:par>
                            </p:childTnLst>
                          </p:cTn>
                        </p:par>
                      </p:childTnLst>
                    </p:cTn>
                  </p:par>
                  <p:par>
                    <p:cTn id="91" fill="hold">
                      <p:stCondLst>
                        <p:cond delay="indefinite"/>
                      </p:stCondLst>
                      <p:childTnLst>
                        <p:par>
                          <p:cTn id="92" fill="hold">
                            <p:stCondLst>
                              <p:cond delay="0"/>
                            </p:stCondLst>
                            <p:childTnLst>
                              <p:par>
                                <p:cTn id="93" presetID="26" presetClass="entr" presetSubtype="0" fill="hold" grpId="0" nodeType="clickEffect">
                                  <p:stCondLst>
                                    <p:cond delay="0"/>
                                  </p:stCondLst>
                                  <p:childTnLst>
                                    <p:set>
                                      <p:cBhvr>
                                        <p:cTn id="94" dur="1" fill="hold">
                                          <p:stCondLst>
                                            <p:cond delay="0"/>
                                          </p:stCondLst>
                                        </p:cTn>
                                        <p:tgtEl>
                                          <p:spTgt spid="267267">
                                            <p:txEl>
                                              <p:pRg st="5" end="5"/>
                                            </p:txEl>
                                          </p:spTgt>
                                        </p:tgtEl>
                                        <p:attrNameLst>
                                          <p:attrName>style.visibility</p:attrName>
                                        </p:attrNameLst>
                                      </p:cBhvr>
                                      <p:to>
                                        <p:strVal val="visible"/>
                                      </p:to>
                                    </p:set>
                                    <p:animEffect transition="in" filter="wipe(down)">
                                      <p:cBhvr>
                                        <p:cTn id="95" dur="580">
                                          <p:stCondLst>
                                            <p:cond delay="0"/>
                                          </p:stCondLst>
                                        </p:cTn>
                                        <p:tgtEl>
                                          <p:spTgt spid="267267">
                                            <p:txEl>
                                              <p:pRg st="5" end="5"/>
                                            </p:txEl>
                                          </p:spTgt>
                                        </p:tgtEl>
                                      </p:cBhvr>
                                    </p:animEffect>
                                    <p:anim calcmode="lin" valueType="num">
                                      <p:cBhvr>
                                        <p:cTn id="96" dur="1822" tmFilter="0,0; 0.14,0.36; 0.43,0.73; 0.71,0.91; 1.0,1.0">
                                          <p:stCondLst>
                                            <p:cond delay="0"/>
                                          </p:stCondLst>
                                        </p:cTn>
                                        <p:tgtEl>
                                          <p:spTgt spid="267267">
                                            <p:txEl>
                                              <p:pRg st="5" end="5"/>
                                            </p:txEl>
                                          </p:spTgt>
                                        </p:tgtEl>
                                        <p:attrNameLst>
                                          <p:attrName>ppt_x</p:attrName>
                                        </p:attrNameLst>
                                      </p:cBhvr>
                                      <p:tavLst>
                                        <p:tav tm="0">
                                          <p:val>
                                            <p:strVal val="#ppt_x-0.25"/>
                                          </p:val>
                                        </p:tav>
                                        <p:tav tm="100000">
                                          <p:val>
                                            <p:strVal val="#ppt_x"/>
                                          </p:val>
                                        </p:tav>
                                      </p:tavLst>
                                    </p:anim>
                                    <p:anim calcmode="lin" valueType="num">
                                      <p:cBhvr>
                                        <p:cTn id="97" dur="664" tmFilter="0.0,0.0; 0.25,0.07; 0.50,0.2; 0.75,0.467; 1.0,1.0">
                                          <p:stCondLst>
                                            <p:cond delay="0"/>
                                          </p:stCondLst>
                                        </p:cTn>
                                        <p:tgtEl>
                                          <p:spTgt spid="267267">
                                            <p:txEl>
                                              <p:pRg st="5" end="5"/>
                                            </p:txEl>
                                          </p:spTgt>
                                        </p:tgtEl>
                                        <p:attrNameLst>
                                          <p:attrName>ppt_y</p:attrName>
                                        </p:attrNameLst>
                                      </p:cBhvr>
                                      <p:tavLst>
                                        <p:tav tm="0" fmla="#ppt_y-sin(pi*$)/3">
                                          <p:val>
                                            <p:fltVal val="0.5"/>
                                          </p:val>
                                        </p:tav>
                                        <p:tav tm="100000">
                                          <p:val>
                                            <p:fltVal val="1"/>
                                          </p:val>
                                        </p:tav>
                                      </p:tavLst>
                                    </p:anim>
                                    <p:anim calcmode="lin" valueType="num">
                                      <p:cBhvr>
                                        <p:cTn id="98" dur="664" tmFilter="0, 0; 0.125,0.2665; 0.25,0.4; 0.375,0.465; 0.5,0.5;  0.625,0.535; 0.75,0.6; 0.875,0.7335; 1,1">
                                          <p:stCondLst>
                                            <p:cond delay="664"/>
                                          </p:stCondLst>
                                        </p:cTn>
                                        <p:tgtEl>
                                          <p:spTgt spid="267267">
                                            <p:txEl>
                                              <p:pRg st="5" end="5"/>
                                            </p:txEl>
                                          </p:spTgt>
                                        </p:tgtEl>
                                        <p:attrNameLst>
                                          <p:attrName>ppt_y</p:attrName>
                                        </p:attrNameLst>
                                      </p:cBhvr>
                                      <p:tavLst>
                                        <p:tav tm="0" fmla="#ppt_y-sin(pi*$)/9">
                                          <p:val>
                                            <p:fltVal val="0"/>
                                          </p:val>
                                        </p:tav>
                                        <p:tav tm="100000">
                                          <p:val>
                                            <p:fltVal val="1"/>
                                          </p:val>
                                        </p:tav>
                                      </p:tavLst>
                                    </p:anim>
                                    <p:anim calcmode="lin" valueType="num">
                                      <p:cBhvr>
                                        <p:cTn id="99" dur="332" tmFilter="0, 0; 0.125,0.2665; 0.25,0.4; 0.375,0.465; 0.5,0.5;  0.625,0.535; 0.75,0.6; 0.875,0.7335; 1,1">
                                          <p:stCondLst>
                                            <p:cond delay="1324"/>
                                          </p:stCondLst>
                                        </p:cTn>
                                        <p:tgtEl>
                                          <p:spTgt spid="267267">
                                            <p:txEl>
                                              <p:pRg st="5" end="5"/>
                                            </p:txEl>
                                          </p:spTgt>
                                        </p:tgtEl>
                                        <p:attrNameLst>
                                          <p:attrName>ppt_y</p:attrName>
                                        </p:attrNameLst>
                                      </p:cBhvr>
                                      <p:tavLst>
                                        <p:tav tm="0" fmla="#ppt_y-sin(pi*$)/27">
                                          <p:val>
                                            <p:fltVal val="0"/>
                                          </p:val>
                                        </p:tav>
                                        <p:tav tm="100000">
                                          <p:val>
                                            <p:fltVal val="1"/>
                                          </p:val>
                                        </p:tav>
                                      </p:tavLst>
                                    </p:anim>
                                    <p:anim calcmode="lin" valueType="num">
                                      <p:cBhvr>
                                        <p:cTn id="100" dur="164" tmFilter="0, 0; 0.125,0.2665; 0.25,0.4; 0.375,0.465; 0.5,0.5;  0.625,0.535; 0.75,0.6; 0.875,0.7335; 1,1">
                                          <p:stCondLst>
                                            <p:cond delay="1656"/>
                                          </p:stCondLst>
                                        </p:cTn>
                                        <p:tgtEl>
                                          <p:spTgt spid="267267">
                                            <p:txEl>
                                              <p:pRg st="5" end="5"/>
                                            </p:txEl>
                                          </p:spTgt>
                                        </p:tgtEl>
                                        <p:attrNameLst>
                                          <p:attrName>ppt_y</p:attrName>
                                        </p:attrNameLst>
                                      </p:cBhvr>
                                      <p:tavLst>
                                        <p:tav tm="0" fmla="#ppt_y-sin(pi*$)/81">
                                          <p:val>
                                            <p:fltVal val="0"/>
                                          </p:val>
                                        </p:tav>
                                        <p:tav tm="100000">
                                          <p:val>
                                            <p:fltVal val="1"/>
                                          </p:val>
                                        </p:tav>
                                      </p:tavLst>
                                    </p:anim>
                                    <p:animScale>
                                      <p:cBhvr>
                                        <p:cTn id="101" dur="26">
                                          <p:stCondLst>
                                            <p:cond delay="650"/>
                                          </p:stCondLst>
                                        </p:cTn>
                                        <p:tgtEl>
                                          <p:spTgt spid="267267">
                                            <p:txEl>
                                              <p:pRg st="5" end="5"/>
                                            </p:txEl>
                                          </p:spTgt>
                                        </p:tgtEl>
                                      </p:cBhvr>
                                      <p:to x="100000" y="60000"/>
                                    </p:animScale>
                                    <p:animScale>
                                      <p:cBhvr>
                                        <p:cTn id="102" dur="166" decel="50000">
                                          <p:stCondLst>
                                            <p:cond delay="676"/>
                                          </p:stCondLst>
                                        </p:cTn>
                                        <p:tgtEl>
                                          <p:spTgt spid="267267">
                                            <p:txEl>
                                              <p:pRg st="5" end="5"/>
                                            </p:txEl>
                                          </p:spTgt>
                                        </p:tgtEl>
                                      </p:cBhvr>
                                      <p:to x="100000" y="100000"/>
                                    </p:animScale>
                                    <p:animScale>
                                      <p:cBhvr>
                                        <p:cTn id="103" dur="26">
                                          <p:stCondLst>
                                            <p:cond delay="1312"/>
                                          </p:stCondLst>
                                        </p:cTn>
                                        <p:tgtEl>
                                          <p:spTgt spid="267267">
                                            <p:txEl>
                                              <p:pRg st="5" end="5"/>
                                            </p:txEl>
                                          </p:spTgt>
                                        </p:tgtEl>
                                      </p:cBhvr>
                                      <p:to x="100000" y="80000"/>
                                    </p:animScale>
                                    <p:animScale>
                                      <p:cBhvr>
                                        <p:cTn id="104" dur="166" decel="50000">
                                          <p:stCondLst>
                                            <p:cond delay="1338"/>
                                          </p:stCondLst>
                                        </p:cTn>
                                        <p:tgtEl>
                                          <p:spTgt spid="267267">
                                            <p:txEl>
                                              <p:pRg st="5" end="5"/>
                                            </p:txEl>
                                          </p:spTgt>
                                        </p:tgtEl>
                                      </p:cBhvr>
                                      <p:to x="100000" y="100000"/>
                                    </p:animScale>
                                    <p:animScale>
                                      <p:cBhvr>
                                        <p:cTn id="105" dur="26">
                                          <p:stCondLst>
                                            <p:cond delay="1642"/>
                                          </p:stCondLst>
                                        </p:cTn>
                                        <p:tgtEl>
                                          <p:spTgt spid="267267">
                                            <p:txEl>
                                              <p:pRg st="5" end="5"/>
                                            </p:txEl>
                                          </p:spTgt>
                                        </p:tgtEl>
                                      </p:cBhvr>
                                      <p:to x="100000" y="90000"/>
                                    </p:animScale>
                                    <p:animScale>
                                      <p:cBhvr>
                                        <p:cTn id="106" dur="166" decel="50000">
                                          <p:stCondLst>
                                            <p:cond delay="1668"/>
                                          </p:stCondLst>
                                        </p:cTn>
                                        <p:tgtEl>
                                          <p:spTgt spid="267267">
                                            <p:txEl>
                                              <p:pRg st="5" end="5"/>
                                            </p:txEl>
                                          </p:spTgt>
                                        </p:tgtEl>
                                      </p:cBhvr>
                                      <p:to x="100000" y="100000"/>
                                    </p:animScale>
                                    <p:animScale>
                                      <p:cBhvr>
                                        <p:cTn id="107" dur="26">
                                          <p:stCondLst>
                                            <p:cond delay="1808"/>
                                          </p:stCondLst>
                                        </p:cTn>
                                        <p:tgtEl>
                                          <p:spTgt spid="267267">
                                            <p:txEl>
                                              <p:pRg st="5" end="5"/>
                                            </p:txEl>
                                          </p:spTgt>
                                        </p:tgtEl>
                                      </p:cBhvr>
                                      <p:to x="100000" y="95000"/>
                                    </p:animScale>
                                    <p:animScale>
                                      <p:cBhvr>
                                        <p:cTn id="108" dur="166" decel="50000">
                                          <p:stCondLst>
                                            <p:cond delay="1834"/>
                                          </p:stCondLst>
                                        </p:cTn>
                                        <p:tgtEl>
                                          <p:spTgt spid="267267">
                                            <p:txEl>
                                              <p:pRg st="5" end="5"/>
                                            </p:txEl>
                                          </p:spTgt>
                                        </p:tgtEl>
                                      </p:cBhvr>
                                      <p:to x="100000" y="100000"/>
                                    </p:animScale>
                                  </p:childTnLst>
                                </p:cTn>
                              </p:par>
                            </p:childTnLst>
                          </p:cTn>
                        </p:par>
                      </p:childTnLst>
                    </p:cTn>
                  </p:par>
                  <p:par>
                    <p:cTn id="109" fill="hold">
                      <p:stCondLst>
                        <p:cond delay="indefinite"/>
                      </p:stCondLst>
                      <p:childTnLst>
                        <p:par>
                          <p:cTn id="110" fill="hold">
                            <p:stCondLst>
                              <p:cond delay="0"/>
                            </p:stCondLst>
                            <p:childTnLst>
                              <p:par>
                                <p:cTn id="111" presetID="26" presetClass="entr" presetSubtype="0" fill="hold" grpId="0" nodeType="clickEffect">
                                  <p:stCondLst>
                                    <p:cond delay="0"/>
                                  </p:stCondLst>
                                  <p:childTnLst>
                                    <p:set>
                                      <p:cBhvr>
                                        <p:cTn id="112" dur="1" fill="hold">
                                          <p:stCondLst>
                                            <p:cond delay="0"/>
                                          </p:stCondLst>
                                        </p:cTn>
                                        <p:tgtEl>
                                          <p:spTgt spid="267267">
                                            <p:txEl>
                                              <p:pRg st="6" end="6"/>
                                            </p:txEl>
                                          </p:spTgt>
                                        </p:tgtEl>
                                        <p:attrNameLst>
                                          <p:attrName>style.visibility</p:attrName>
                                        </p:attrNameLst>
                                      </p:cBhvr>
                                      <p:to>
                                        <p:strVal val="visible"/>
                                      </p:to>
                                    </p:set>
                                    <p:animEffect transition="in" filter="wipe(down)">
                                      <p:cBhvr>
                                        <p:cTn id="113" dur="580">
                                          <p:stCondLst>
                                            <p:cond delay="0"/>
                                          </p:stCondLst>
                                        </p:cTn>
                                        <p:tgtEl>
                                          <p:spTgt spid="267267">
                                            <p:txEl>
                                              <p:pRg st="6" end="6"/>
                                            </p:txEl>
                                          </p:spTgt>
                                        </p:tgtEl>
                                      </p:cBhvr>
                                    </p:animEffect>
                                    <p:anim calcmode="lin" valueType="num">
                                      <p:cBhvr>
                                        <p:cTn id="114" dur="1822" tmFilter="0,0; 0.14,0.36; 0.43,0.73; 0.71,0.91; 1.0,1.0">
                                          <p:stCondLst>
                                            <p:cond delay="0"/>
                                          </p:stCondLst>
                                        </p:cTn>
                                        <p:tgtEl>
                                          <p:spTgt spid="267267">
                                            <p:txEl>
                                              <p:pRg st="6" end="6"/>
                                            </p:txEl>
                                          </p:spTgt>
                                        </p:tgtEl>
                                        <p:attrNameLst>
                                          <p:attrName>ppt_x</p:attrName>
                                        </p:attrNameLst>
                                      </p:cBhvr>
                                      <p:tavLst>
                                        <p:tav tm="0">
                                          <p:val>
                                            <p:strVal val="#ppt_x-0.25"/>
                                          </p:val>
                                        </p:tav>
                                        <p:tav tm="100000">
                                          <p:val>
                                            <p:strVal val="#ppt_x"/>
                                          </p:val>
                                        </p:tav>
                                      </p:tavLst>
                                    </p:anim>
                                    <p:anim calcmode="lin" valueType="num">
                                      <p:cBhvr>
                                        <p:cTn id="115" dur="664" tmFilter="0.0,0.0; 0.25,0.07; 0.50,0.2; 0.75,0.467; 1.0,1.0">
                                          <p:stCondLst>
                                            <p:cond delay="0"/>
                                          </p:stCondLst>
                                        </p:cTn>
                                        <p:tgtEl>
                                          <p:spTgt spid="267267">
                                            <p:txEl>
                                              <p:pRg st="6" end="6"/>
                                            </p:txEl>
                                          </p:spTgt>
                                        </p:tgtEl>
                                        <p:attrNameLst>
                                          <p:attrName>ppt_y</p:attrName>
                                        </p:attrNameLst>
                                      </p:cBhvr>
                                      <p:tavLst>
                                        <p:tav tm="0" fmla="#ppt_y-sin(pi*$)/3">
                                          <p:val>
                                            <p:fltVal val="0.5"/>
                                          </p:val>
                                        </p:tav>
                                        <p:tav tm="100000">
                                          <p:val>
                                            <p:fltVal val="1"/>
                                          </p:val>
                                        </p:tav>
                                      </p:tavLst>
                                    </p:anim>
                                    <p:anim calcmode="lin" valueType="num">
                                      <p:cBhvr>
                                        <p:cTn id="116" dur="664" tmFilter="0, 0; 0.125,0.2665; 0.25,0.4; 0.375,0.465; 0.5,0.5;  0.625,0.535; 0.75,0.6; 0.875,0.7335; 1,1">
                                          <p:stCondLst>
                                            <p:cond delay="664"/>
                                          </p:stCondLst>
                                        </p:cTn>
                                        <p:tgtEl>
                                          <p:spTgt spid="267267">
                                            <p:txEl>
                                              <p:pRg st="6" end="6"/>
                                            </p:txEl>
                                          </p:spTgt>
                                        </p:tgtEl>
                                        <p:attrNameLst>
                                          <p:attrName>ppt_y</p:attrName>
                                        </p:attrNameLst>
                                      </p:cBhvr>
                                      <p:tavLst>
                                        <p:tav tm="0" fmla="#ppt_y-sin(pi*$)/9">
                                          <p:val>
                                            <p:fltVal val="0"/>
                                          </p:val>
                                        </p:tav>
                                        <p:tav tm="100000">
                                          <p:val>
                                            <p:fltVal val="1"/>
                                          </p:val>
                                        </p:tav>
                                      </p:tavLst>
                                    </p:anim>
                                    <p:anim calcmode="lin" valueType="num">
                                      <p:cBhvr>
                                        <p:cTn id="117" dur="332" tmFilter="0, 0; 0.125,0.2665; 0.25,0.4; 0.375,0.465; 0.5,0.5;  0.625,0.535; 0.75,0.6; 0.875,0.7335; 1,1">
                                          <p:stCondLst>
                                            <p:cond delay="1324"/>
                                          </p:stCondLst>
                                        </p:cTn>
                                        <p:tgtEl>
                                          <p:spTgt spid="267267">
                                            <p:txEl>
                                              <p:pRg st="6" end="6"/>
                                            </p:txEl>
                                          </p:spTgt>
                                        </p:tgtEl>
                                        <p:attrNameLst>
                                          <p:attrName>ppt_y</p:attrName>
                                        </p:attrNameLst>
                                      </p:cBhvr>
                                      <p:tavLst>
                                        <p:tav tm="0" fmla="#ppt_y-sin(pi*$)/27">
                                          <p:val>
                                            <p:fltVal val="0"/>
                                          </p:val>
                                        </p:tav>
                                        <p:tav tm="100000">
                                          <p:val>
                                            <p:fltVal val="1"/>
                                          </p:val>
                                        </p:tav>
                                      </p:tavLst>
                                    </p:anim>
                                    <p:anim calcmode="lin" valueType="num">
                                      <p:cBhvr>
                                        <p:cTn id="118" dur="164" tmFilter="0, 0; 0.125,0.2665; 0.25,0.4; 0.375,0.465; 0.5,0.5;  0.625,0.535; 0.75,0.6; 0.875,0.7335; 1,1">
                                          <p:stCondLst>
                                            <p:cond delay="1656"/>
                                          </p:stCondLst>
                                        </p:cTn>
                                        <p:tgtEl>
                                          <p:spTgt spid="267267">
                                            <p:txEl>
                                              <p:pRg st="6" end="6"/>
                                            </p:txEl>
                                          </p:spTgt>
                                        </p:tgtEl>
                                        <p:attrNameLst>
                                          <p:attrName>ppt_y</p:attrName>
                                        </p:attrNameLst>
                                      </p:cBhvr>
                                      <p:tavLst>
                                        <p:tav tm="0" fmla="#ppt_y-sin(pi*$)/81">
                                          <p:val>
                                            <p:fltVal val="0"/>
                                          </p:val>
                                        </p:tav>
                                        <p:tav tm="100000">
                                          <p:val>
                                            <p:fltVal val="1"/>
                                          </p:val>
                                        </p:tav>
                                      </p:tavLst>
                                    </p:anim>
                                    <p:animScale>
                                      <p:cBhvr>
                                        <p:cTn id="119" dur="26">
                                          <p:stCondLst>
                                            <p:cond delay="650"/>
                                          </p:stCondLst>
                                        </p:cTn>
                                        <p:tgtEl>
                                          <p:spTgt spid="267267">
                                            <p:txEl>
                                              <p:pRg st="6" end="6"/>
                                            </p:txEl>
                                          </p:spTgt>
                                        </p:tgtEl>
                                      </p:cBhvr>
                                      <p:to x="100000" y="60000"/>
                                    </p:animScale>
                                    <p:animScale>
                                      <p:cBhvr>
                                        <p:cTn id="120" dur="166" decel="50000">
                                          <p:stCondLst>
                                            <p:cond delay="676"/>
                                          </p:stCondLst>
                                        </p:cTn>
                                        <p:tgtEl>
                                          <p:spTgt spid="267267">
                                            <p:txEl>
                                              <p:pRg st="6" end="6"/>
                                            </p:txEl>
                                          </p:spTgt>
                                        </p:tgtEl>
                                      </p:cBhvr>
                                      <p:to x="100000" y="100000"/>
                                    </p:animScale>
                                    <p:animScale>
                                      <p:cBhvr>
                                        <p:cTn id="121" dur="26">
                                          <p:stCondLst>
                                            <p:cond delay="1312"/>
                                          </p:stCondLst>
                                        </p:cTn>
                                        <p:tgtEl>
                                          <p:spTgt spid="267267">
                                            <p:txEl>
                                              <p:pRg st="6" end="6"/>
                                            </p:txEl>
                                          </p:spTgt>
                                        </p:tgtEl>
                                      </p:cBhvr>
                                      <p:to x="100000" y="80000"/>
                                    </p:animScale>
                                    <p:animScale>
                                      <p:cBhvr>
                                        <p:cTn id="122" dur="166" decel="50000">
                                          <p:stCondLst>
                                            <p:cond delay="1338"/>
                                          </p:stCondLst>
                                        </p:cTn>
                                        <p:tgtEl>
                                          <p:spTgt spid="267267">
                                            <p:txEl>
                                              <p:pRg st="6" end="6"/>
                                            </p:txEl>
                                          </p:spTgt>
                                        </p:tgtEl>
                                      </p:cBhvr>
                                      <p:to x="100000" y="100000"/>
                                    </p:animScale>
                                    <p:animScale>
                                      <p:cBhvr>
                                        <p:cTn id="123" dur="26">
                                          <p:stCondLst>
                                            <p:cond delay="1642"/>
                                          </p:stCondLst>
                                        </p:cTn>
                                        <p:tgtEl>
                                          <p:spTgt spid="267267">
                                            <p:txEl>
                                              <p:pRg st="6" end="6"/>
                                            </p:txEl>
                                          </p:spTgt>
                                        </p:tgtEl>
                                      </p:cBhvr>
                                      <p:to x="100000" y="90000"/>
                                    </p:animScale>
                                    <p:animScale>
                                      <p:cBhvr>
                                        <p:cTn id="124" dur="166" decel="50000">
                                          <p:stCondLst>
                                            <p:cond delay="1668"/>
                                          </p:stCondLst>
                                        </p:cTn>
                                        <p:tgtEl>
                                          <p:spTgt spid="267267">
                                            <p:txEl>
                                              <p:pRg st="6" end="6"/>
                                            </p:txEl>
                                          </p:spTgt>
                                        </p:tgtEl>
                                      </p:cBhvr>
                                      <p:to x="100000" y="100000"/>
                                    </p:animScale>
                                    <p:animScale>
                                      <p:cBhvr>
                                        <p:cTn id="125" dur="26">
                                          <p:stCondLst>
                                            <p:cond delay="1808"/>
                                          </p:stCondLst>
                                        </p:cTn>
                                        <p:tgtEl>
                                          <p:spTgt spid="267267">
                                            <p:txEl>
                                              <p:pRg st="6" end="6"/>
                                            </p:txEl>
                                          </p:spTgt>
                                        </p:tgtEl>
                                      </p:cBhvr>
                                      <p:to x="100000" y="95000"/>
                                    </p:animScale>
                                    <p:animScale>
                                      <p:cBhvr>
                                        <p:cTn id="126" dur="166" decel="50000">
                                          <p:stCondLst>
                                            <p:cond delay="1834"/>
                                          </p:stCondLst>
                                        </p:cTn>
                                        <p:tgtEl>
                                          <p:spTgt spid="267267">
                                            <p:txEl>
                                              <p:pRg st="6" end="6"/>
                                            </p:txEl>
                                          </p:spTgt>
                                        </p:tgtEl>
                                      </p:cBhvr>
                                      <p:to x="100000" y="100000"/>
                                    </p:animScale>
                                  </p:childTnLst>
                                </p:cTn>
                              </p:par>
                            </p:childTnLst>
                          </p:cTn>
                        </p:par>
                      </p:childTnLst>
                    </p:cTn>
                  </p:par>
                  <p:par>
                    <p:cTn id="127" fill="hold">
                      <p:stCondLst>
                        <p:cond delay="indefinite"/>
                      </p:stCondLst>
                      <p:childTnLst>
                        <p:par>
                          <p:cTn id="128" fill="hold">
                            <p:stCondLst>
                              <p:cond delay="0"/>
                            </p:stCondLst>
                            <p:childTnLst>
                              <p:par>
                                <p:cTn id="129" presetID="26" presetClass="entr" presetSubtype="0" fill="hold" grpId="0" nodeType="clickEffect">
                                  <p:stCondLst>
                                    <p:cond delay="0"/>
                                  </p:stCondLst>
                                  <p:childTnLst>
                                    <p:set>
                                      <p:cBhvr>
                                        <p:cTn id="130" dur="1" fill="hold">
                                          <p:stCondLst>
                                            <p:cond delay="0"/>
                                          </p:stCondLst>
                                        </p:cTn>
                                        <p:tgtEl>
                                          <p:spTgt spid="267267">
                                            <p:txEl>
                                              <p:pRg st="7" end="7"/>
                                            </p:txEl>
                                          </p:spTgt>
                                        </p:tgtEl>
                                        <p:attrNameLst>
                                          <p:attrName>style.visibility</p:attrName>
                                        </p:attrNameLst>
                                      </p:cBhvr>
                                      <p:to>
                                        <p:strVal val="visible"/>
                                      </p:to>
                                    </p:set>
                                    <p:animEffect transition="in" filter="wipe(down)">
                                      <p:cBhvr>
                                        <p:cTn id="131" dur="580">
                                          <p:stCondLst>
                                            <p:cond delay="0"/>
                                          </p:stCondLst>
                                        </p:cTn>
                                        <p:tgtEl>
                                          <p:spTgt spid="267267">
                                            <p:txEl>
                                              <p:pRg st="7" end="7"/>
                                            </p:txEl>
                                          </p:spTgt>
                                        </p:tgtEl>
                                      </p:cBhvr>
                                    </p:animEffect>
                                    <p:anim calcmode="lin" valueType="num">
                                      <p:cBhvr>
                                        <p:cTn id="132" dur="1822" tmFilter="0,0; 0.14,0.36; 0.43,0.73; 0.71,0.91; 1.0,1.0">
                                          <p:stCondLst>
                                            <p:cond delay="0"/>
                                          </p:stCondLst>
                                        </p:cTn>
                                        <p:tgtEl>
                                          <p:spTgt spid="267267">
                                            <p:txEl>
                                              <p:pRg st="7" end="7"/>
                                            </p:txEl>
                                          </p:spTgt>
                                        </p:tgtEl>
                                        <p:attrNameLst>
                                          <p:attrName>ppt_x</p:attrName>
                                        </p:attrNameLst>
                                      </p:cBhvr>
                                      <p:tavLst>
                                        <p:tav tm="0">
                                          <p:val>
                                            <p:strVal val="#ppt_x-0.25"/>
                                          </p:val>
                                        </p:tav>
                                        <p:tav tm="100000">
                                          <p:val>
                                            <p:strVal val="#ppt_x"/>
                                          </p:val>
                                        </p:tav>
                                      </p:tavLst>
                                    </p:anim>
                                    <p:anim calcmode="lin" valueType="num">
                                      <p:cBhvr>
                                        <p:cTn id="133" dur="664" tmFilter="0.0,0.0; 0.25,0.07; 0.50,0.2; 0.75,0.467; 1.0,1.0">
                                          <p:stCondLst>
                                            <p:cond delay="0"/>
                                          </p:stCondLst>
                                        </p:cTn>
                                        <p:tgtEl>
                                          <p:spTgt spid="267267">
                                            <p:txEl>
                                              <p:pRg st="7" end="7"/>
                                            </p:txEl>
                                          </p:spTgt>
                                        </p:tgtEl>
                                        <p:attrNameLst>
                                          <p:attrName>ppt_y</p:attrName>
                                        </p:attrNameLst>
                                      </p:cBhvr>
                                      <p:tavLst>
                                        <p:tav tm="0" fmla="#ppt_y-sin(pi*$)/3">
                                          <p:val>
                                            <p:fltVal val="0.5"/>
                                          </p:val>
                                        </p:tav>
                                        <p:tav tm="100000">
                                          <p:val>
                                            <p:fltVal val="1"/>
                                          </p:val>
                                        </p:tav>
                                      </p:tavLst>
                                    </p:anim>
                                    <p:anim calcmode="lin" valueType="num">
                                      <p:cBhvr>
                                        <p:cTn id="134" dur="664" tmFilter="0, 0; 0.125,0.2665; 0.25,0.4; 0.375,0.465; 0.5,0.5;  0.625,0.535; 0.75,0.6; 0.875,0.7335; 1,1">
                                          <p:stCondLst>
                                            <p:cond delay="664"/>
                                          </p:stCondLst>
                                        </p:cTn>
                                        <p:tgtEl>
                                          <p:spTgt spid="267267">
                                            <p:txEl>
                                              <p:pRg st="7" end="7"/>
                                            </p:txEl>
                                          </p:spTgt>
                                        </p:tgtEl>
                                        <p:attrNameLst>
                                          <p:attrName>ppt_y</p:attrName>
                                        </p:attrNameLst>
                                      </p:cBhvr>
                                      <p:tavLst>
                                        <p:tav tm="0" fmla="#ppt_y-sin(pi*$)/9">
                                          <p:val>
                                            <p:fltVal val="0"/>
                                          </p:val>
                                        </p:tav>
                                        <p:tav tm="100000">
                                          <p:val>
                                            <p:fltVal val="1"/>
                                          </p:val>
                                        </p:tav>
                                      </p:tavLst>
                                    </p:anim>
                                    <p:anim calcmode="lin" valueType="num">
                                      <p:cBhvr>
                                        <p:cTn id="135" dur="332" tmFilter="0, 0; 0.125,0.2665; 0.25,0.4; 0.375,0.465; 0.5,0.5;  0.625,0.535; 0.75,0.6; 0.875,0.7335; 1,1">
                                          <p:stCondLst>
                                            <p:cond delay="1324"/>
                                          </p:stCondLst>
                                        </p:cTn>
                                        <p:tgtEl>
                                          <p:spTgt spid="267267">
                                            <p:txEl>
                                              <p:pRg st="7" end="7"/>
                                            </p:txEl>
                                          </p:spTgt>
                                        </p:tgtEl>
                                        <p:attrNameLst>
                                          <p:attrName>ppt_y</p:attrName>
                                        </p:attrNameLst>
                                      </p:cBhvr>
                                      <p:tavLst>
                                        <p:tav tm="0" fmla="#ppt_y-sin(pi*$)/27">
                                          <p:val>
                                            <p:fltVal val="0"/>
                                          </p:val>
                                        </p:tav>
                                        <p:tav tm="100000">
                                          <p:val>
                                            <p:fltVal val="1"/>
                                          </p:val>
                                        </p:tav>
                                      </p:tavLst>
                                    </p:anim>
                                    <p:anim calcmode="lin" valueType="num">
                                      <p:cBhvr>
                                        <p:cTn id="136" dur="164" tmFilter="0, 0; 0.125,0.2665; 0.25,0.4; 0.375,0.465; 0.5,0.5;  0.625,0.535; 0.75,0.6; 0.875,0.7335; 1,1">
                                          <p:stCondLst>
                                            <p:cond delay="1656"/>
                                          </p:stCondLst>
                                        </p:cTn>
                                        <p:tgtEl>
                                          <p:spTgt spid="267267">
                                            <p:txEl>
                                              <p:pRg st="7" end="7"/>
                                            </p:txEl>
                                          </p:spTgt>
                                        </p:tgtEl>
                                        <p:attrNameLst>
                                          <p:attrName>ppt_y</p:attrName>
                                        </p:attrNameLst>
                                      </p:cBhvr>
                                      <p:tavLst>
                                        <p:tav tm="0" fmla="#ppt_y-sin(pi*$)/81">
                                          <p:val>
                                            <p:fltVal val="0"/>
                                          </p:val>
                                        </p:tav>
                                        <p:tav tm="100000">
                                          <p:val>
                                            <p:fltVal val="1"/>
                                          </p:val>
                                        </p:tav>
                                      </p:tavLst>
                                    </p:anim>
                                    <p:animScale>
                                      <p:cBhvr>
                                        <p:cTn id="137" dur="26">
                                          <p:stCondLst>
                                            <p:cond delay="650"/>
                                          </p:stCondLst>
                                        </p:cTn>
                                        <p:tgtEl>
                                          <p:spTgt spid="267267">
                                            <p:txEl>
                                              <p:pRg st="7" end="7"/>
                                            </p:txEl>
                                          </p:spTgt>
                                        </p:tgtEl>
                                      </p:cBhvr>
                                      <p:to x="100000" y="60000"/>
                                    </p:animScale>
                                    <p:animScale>
                                      <p:cBhvr>
                                        <p:cTn id="138" dur="166" decel="50000">
                                          <p:stCondLst>
                                            <p:cond delay="676"/>
                                          </p:stCondLst>
                                        </p:cTn>
                                        <p:tgtEl>
                                          <p:spTgt spid="267267">
                                            <p:txEl>
                                              <p:pRg st="7" end="7"/>
                                            </p:txEl>
                                          </p:spTgt>
                                        </p:tgtEl>
                                      </p:cBhvr>
                                      <p:to x="100000" y="100000"/>
                                    </p:animScale>
                                    <p:animScale>
                                      <p:cBhvr>
                                        <p:cTn id="139" dur="26">
                                          <p:stCondLst>
                                            <p:cond delay="1312"/>
                                          </p:stCondLst>
                                        </p:cTn>
                                        <p:tgtEl>
                                          <p:spTgt spid="267267">
                                            <p:txEl>
                                              <p:pRg st="7" end="7"/>
                                            </p:txEl>
                                          </p:spTgt>
                                        </p:tgtEl>
                                      </p:cBhvr>
                                      <p:to x="100000" y="80000"/>
                                    </p:animScale>
                                    <p:animScale>
                                      <p:cBhvr>
                                        <p:cTn id="140" dur="166" decel="50000">
                                          <p:stCondLst>
                                            <p:cond delay="1338"/>
                                          </p:stCondLst>
                                        </p:cTn>
                                        <p:tgtEl>
                                          <p:spTgt spid="267267">
                                            <p:txEl>
                                              <p:pRg st="7" end="7"/>
                                            </p:txEl>
                                          </p:spTgt>
                                        </p:tgtEl>
                                      </p:cBhvr>
                                      <p:to x="100000" y="100000"/>
                                    </p:animScale>
                                    <p:animScale>
                                      <p:cBhvr>
                                        <p:cTn id="141" dur="26">
                                          <p:stCondLst>
                                            <p:cond delay="1642"/>
                                          </p:stCondLst>
                                        </p:cTn>
                                        <p:tgtEl>
                                          <p:spTgt spid="267267">
                                            <p:txEl>
                                              <p:pRg st="7" end="7"/>
                                            </p:txEl>
                                          </p:spTgt>
                                        </p:tgtEl>
                                      </p:cBhvr>
                                      <p:to x="100000" y="90000"/>
                                    </p:animScale>
                                    <p:animScale>
                                      <p:cBhvr>
                                        <p:cTn id="142" dur="166" decel="50000">
                                          <p:stCondLst>
                                            <p:cond delay="1668"/>
                                          </p:stCondLst>
                                        </p:cTn>
                                        <p:tgtEl>
                                          <p:spTgt spid="267267">
                                            <p:txEl>
                                              <p:pRg st="7" end="7"/>
                                            </p:txEl>
                                          </p:spTgt>
                                        </p:tgtEl>
                                      </p:cBhvr>
                                      <p:to x="100000" y="100000"/>
                                    </p:animScale>
                                    <p:animScale>
                                      <p:cBhvr>
                                        <p:cTn id="143" dur="26">
                                          <p:stCondLst>
                                            <p:cond delay="1808"/>
                                          </p:stCondLst>
                                        </p:cTn>
                                        <p:tgtEl>
                                          <p:spTgt spid="267267">
                                            <p:txEl>
                                              <p:pRg st="7" end="7"/>
                                            </p:txEl>
                                          </p:spTgt>
                                        </p:tgtEl>
                                      </p:cBhvr>
                                      <p:to x="100000" y="95000"/>
                                    </p:animScale>
                                    <p:animScale>
                                      <p:cBhvr>
                                        <p:cTn id="144" dur="166" decel="50000">
                                          <p:stCondLst>
                                            <p:cond delay="1834"/>
                                          </p:stCondLst>
                                        </p:cTn>
                                        <p:tgtEl>
                                          <p:spTgt spid="267267">
                                            <p:txEl>
                                              <p:pRg st="7" end="7"/>
                                            </p:txEl>
                                          </p:spTgt>
                                        </p:tgtEl>
                                      </p:cBhvr>
                                      <p:to x="100000" y="100000"/>
                                    </p:animScale>
                                  </p:childTnLst>
                                </p:cTn>
                              </p:par>
                            </p:childTnLst>
                          </p:cTn>
                        </p:par>
                      </p:childTnLst>
                    </p:cTn>
                  </p:par>
                  <p:par>
                    <p:cTn id="145" fill="hold">
                      <p:stCondLst>
                        <p:cond delay="indefinite"/>
                      </p:stCondLst>
                      <p:childTnLst>
                        <p:par>
                          <p:cTn id="146" fill="hold">
                            <p:stCondLst>
                              <p:cond delay="0"/>
                            </p:stCondLst>
                            <p:childTnLst>
                              <p:par>
                                <p:cTn id="147" presetID="26" presetClass="entr" presetSubtype="0" fill="hold" grpId="0" nodeType="clickEffect">
                                  <p:stCondLst>
                                    <p:cond delay="0"/>
                                  </p:stCondLst>
                                  <p:childTnLst>
                                    <p:set>
                                      <p:cBhvr>
                                        <p:cTn id="148" dur="1" fill="hold">
                                          <p:stCondLst>
                                            <p:cond delay="0"/>
                                          </p:stCondLst>
                                        </p:cTn>
                                        <p:tgtEl>
                                          <p:spTgt spid="267267">
                                            <p:txEl>
                                              <p:pRg st="8" end="8"/>
                                            </p:txEl>
                                          </p:spTgt>
                                        </p:tgtEl>
                                        <p:attrNameLst>
                                          <p:attrName>style.visibility</p:attrName>
                                        </p:attrNameLst>
                                      </p:cBhvr>
                                      <p:to>
                                        <p:strVal val="visible"/>
                                      </p:to>
                                    </p:set>
                                    <p:animEffect transition="in" filter="wipe(down)">
                                      <p:cBhvr>
                                        <p:cTn id="149" dur="580">
                                          <p:stCondLst>
                                            <p:cond delay="0"/>
                                          </p:stCondLst>
                                        </p:cTn>
                                        <p:tgtEl>
                                          <p:spTgt spid="267267">
                                            <p:txEl>
                                              <p:pRg st="8" end="8"/>
                                            </p:txEl>
                                          </p:spTgt>
                                        </p:tgtEl>
                                      </p:cBhvr>
                                    </p:animEffect>
                                    <p:anim calcmode="lin" valueType="num">
                                      <p:cBhvr>
                                        <p:cTn id="150" dur="1822" tmFilter="0,0; 0.14,0.36; 0.43,0.73; 0.71,0.91; 1.0,1.0">
                                          <p:stCondLst>
                                            <p:cond delay="0"/>
                                          </p:stCondLst>
                                        </p:cTn>
                                        <p:tgtEl>
                                          <p:spTgt spid="267267">
                                            <p:txEl>
                                              <p:pRg st="8" end="8"/>
                                            </p:txEl>
                                          </p:spTgt>
                                        </p:tgtEl>
                                        <p:attrNameLst>
                                          <p:attrName>ppt_x</p:attrName>
                                        </p:attrNameLst>
                                      </p:cBhvr>
                                      <p:tavLst>
                                        <p:tav tm="0">
                                          <p:val>
                                            <p:strVal val="#ppt_x-0.25"/>
                                          </p:val>
                                        </p:tav>
                                        <p:tav tm="100000">
                                          <p:val>
                                            <p:strVal val="#ppt_x"/>
                                          </p:val>
                                        </p:tav>
                                      </p:tavLst>
                                    </p:anim>
                                    <p:anim calcmode="lin" valueType="num">
                                      <p:cBhvr>
                                        <p:cTn id="151" dur="664" tmFilter="0.0,0.0; 0.25,0.07; 0.50,0.2; 0.75,0.467; 1.0,1.0">
                                          <p:stCondLst>
                                            <p:cond delay="0"/>
                                          </p:stCondLst>
                                        </p:cTn>
                                        <p:tgtEl>
                                          <p:spTgt spid="267267">
                                            <p:txEl>
                                              <p:pRg st="8" end="8"/>
                                            </p:txEl>
                                          </p:spTgt>
                                        </p:tgtEl>
                                        <p:attrNameLst>
                                          <p:attrName>ppt_y</p:attrName>
                                        </p:attrNameLst>
                                      </p:cBhvr>
                                      <p:tavLst>
                                        <p:tav tm="0" fmla="#ppt_y-sin(pi*$)/3">
                                          <p:val>
                                            <p:fltVal val="0.5"/>
                                          </p:val>
                                        </p:tav>
                                        <p:tav tm="100000">
                                          <p:val>
                                            <p:fltVal val="1"/>
                                          </p:val>
                                        </p:tav>
                                      </p:tavLst>
                                    </p:anim>
                                    <p:anim calcmode="lin" valueType="num">
                                      <p:cBhvr>
                                        <p:cTn id="152" dur="664" tmFilter="0, 0; 0.125,0.2665; 0.25,0.4; 0.375,0.465; 0.5,0.5;  0.625,0.535; 0.75,0.6; 0.875,0.7335; 1,1">
                                          <p:stCondLst>
                                            <p:cond delay="664"/>
                                          </p:stCondLst>
                                        </p:cTn>
                                        <p:tgtEl>
                                          <p:spTgt spid="267267">
                                            <p:txEl>
                                              <p:pRg st="8" end="8"/>
                                            </p:txEl>
                                          </p:spTgt>
                                        </p:tgtEl>
                                        <p:attrNameLst>
                                          <p:attrName>ppt_y</p:attrName>
                                        </p:attrNameLst>
                                      </p:cBhvr>
                                      <p:tavLst>
                                        <p:tav tm="0" fmla="#ppt_y-sin(pi*$)/9">
                                          <p:val>
                                            <p:fltVal val="0"/>
                                          </p:val>
                                        </p:tav>
                                        <p:tav tm="100000">
                                          <p:val>
                                            <p:fltVal val="1"/>
                                          </p:val>
                                        </p:tav>
                                      </p:tavLst>
                                    </p:anim>
                                    <p:anim calcmode="lin" valueType="num">
                                      <p:cBhvr>
                                        <p:cTn id="153" dur="332" tmFilter="0, 0; 0.125,0.2665; 0.25,0.4; 0.375,0.465; 0.5,0.5;  0.625,0.535; 0.75,0.6; 0.875,0.7335; 1,1">
                                          <p:stCondLst>
                                            <p:cond delay="1324"/>
                                          </p:stCondLst>
                                        </p:cTn>
                                        <p:tgtEl>
                                          <p:spTgt spid="267267">
                                            <p:txEl>
                                              <p:pRg st="8" end="8"/>
                                            </p:txEl>
                                          </p:spTgt>
                                        </p:tgtEl>
                                        <p:attrNameLst>
                                          <p:attrName>ppt_y</p:attrName>
                                        </p:attrNameLst>
                                      </p:cBhvr>
                                      <p:tavLst>
                                        <p:tav tm="0" fmla="#ppt_y-sin(pi*$)/27">
                                          <p:val>
                                            <p:fltVal val="0"/>
                                          </p:val>
                                        </p:tav>
                                        <p:tav tm="100000">
                                          <p:val>
                                            <p:fltVal val="1"/>
                                          </p:val>
                                        </p:tav>
                                      </p:tavLst>
                                    </p:anim>
                                    <p:anim calcmode="lin" valueType="num">
                                      <p:cBhvr>
                                        <p:cTn id="154" dur="164" tmFilter="0, 0; 0.125,0.2665; 0.25,0.4; 0.375,0.465; 0.5,0.5;  0.625,0.535; 0.75,0.6; 0.875,0.7335; 1,1">
                                          <p:stCondLst>
                                            <p:cond delay="1656"/>
                                          </p:stCondLst>
                                        </p:cTn>
                                        <p:tgtEl>
                                          <p:spTgt spid="267267">
                                            <p:txEl>
                                              <p:pRg st="8" end="8"/>
                                            </p:txEl>
                                          </p:spTgt>
                                        </p:tgtEl>
                                        <p:attrNameLst>
                                          <p:attrName>ppt_y</p:attrName>
                                        </p:attrNameLst>
                                      </p:cBhvr>
                                      <p:tavLst>
                                        <p:tav tm="0" fmla="#ppt_y-sin(pi*$)/81">
                                          <p:val>
                                            <p:fltVal val="0"/>
                                          </p:val>
                                        </p:tav>
                                        <p:tav tm="100000">
                                          <p:val>
                                            <p:fltVal val="1"/>
                                          </p:val>
                                        </p:tav>
                                      </p:tavLst>
                                    </p:anim>
                                    <p:animScale>
                                      <p:cBhvr>
                                        <p:cTn id="155" dur="26">
                                          <p:stCondLst>
                                            <p:cond delay="650"/>
                                          </p:stCondLst>
                                        </p:cTn>
                                        <p:tgtEl>
                                          <p:spTgt spid="267267">
                                            <p:txEl>
                                              <p:pRg st="8" end="8"/>
                                            </p:txEl>
                                          </p:spTgt>
                                        </p:tgtEl>
                                      </p:cBhvr>
                                      <p:to x="100000" y="60000"/>
                                    </p:animScale>
                                    <p:animScale>
                                      <p:cBhvr>
                                        <p:cTn id="156" dur="166" decel="50000">
                                          <p:stCondLst>
                                            <p:cond delay="676"/>
                                          </p:stCondLst>
                                        </p:cTn>
                                        <p:tgtEl>
                                          <p:spTgt spid="267267">
                                            <p:txEl>
                                              <p:pRg st="8" end="8"/>
                                            </p:txEl>
                                          </p:spTgt>
                                        </p:tgtEl>
                                      </p:cBhvr>
                                      <p:to x="100000" y="100000"/>
                                    </p:animScale>
                                    <p:animScale>
                                      <p:cBhvr>
                                        <p:cTn id="157" dur="26">
                                          <p:stCondLst>
                                            <p:cond delay="1312"/>
                                          </p:stCondLst>
                                        </p:cTn>
                                        <p:tgtEl>
                                          <p:spTgt spid="267267">
                                            <p:txEl>
                                              <p:pRg st="8" end="8"/>
                                            </p:txEl>
                                          </p:spTgt>
                                        </p:tgtEl>
                                      </p:cBhvr>
                                      <p:to x="100000" y="80000"/>
                                    </p:animScale>
                                    <p:animScale>
                                      <p:cBhvr>
                                        <p:cTn id="158" dur="166" decel="50000">
                                          <p:stCondLst>
                                            <p:cond delay="1338"/>
                                          </p:stCondLst>
                                        </p:cTn>
                                        <p:tgtEl>
                                          <p:spTgt spid="267267">
                                            <p:txEl>
                                              <p:pRg st="8" end="8"/>
                                            </p:txEl>
                                          </p:spTgt>
                                        </p:tgtEl>
                                      </p:cBhvr>
                                      <p:to x="100000" y="100000"/>
                                    </p:animScale>
                                    <p:animScale>
                                      <p:cBhvr>
                                        <p:cTn id="159" dur="26">
                                          <p:stCondLst>
                                            <p:cond delay="1642"/>
                                          </p:stCondLst>
                                        </p:cTn>
                                        <p:tgtEl>
                                          <p:spTgt spid="267267">
                                            <p:txEl>
                                              <p:pRg st="8" end="8"/>
                                            </p:txEl>
                                          </p:spTgt>
                                        </p:tgtEl>
                                      </p:cBhvr>
                                      <p:to x="100000" y="90000"/>
                                    </p:animScale>
                                    <p:animScale>
                                      <p:cBhvr>
                                        <p:cTn id="160" dur="166" decel="50000">
                                          <p:stCondLst>
                                            <p:cond delay="1668"/>
                                          </p:stCondLst>
                                        </p:cTn>
                                        <p:tgtEl>
                                          <p:spTgt spid="267267">
                                            <p:txEl>
                                              <p:pRg st="8" end="8"/>
                                            </p:txEl>
                                          </p:spTgt>
                                        </p:tgtEl>
                                      </p:cBhvr>
                                      <p:to x="100000" y="100000"/>
                                    </p:animScale>
                                    <p:animScale>
                                      <p:cBhvr>
                                        <p:cTn id="161" dur="26">
                                          <p:stCondLst>
                                            <p:cond delay="1808"/>
                                          </p:stCondLst>
                                        </p:cTn>
                                        <p:tgtEl>
                                          <p:spTgt spid="267267">
                                            <p:txEl>
                                              <p:pRg st="8" end="8"/>
                                            </p:txEl>
                                          </p:spTgt>
                                        </p:tgtEl>
                                      </p:cBhvr>
                                      <p:to x="100000" y="95000"/>
                                    </p:animScale>
                                    <p:animScale>
                                      <p:cBhvr>
                                        <p:cTn id="162" dur="166" decel="50000">
                                          <p:stCondLst>
                                            <p:cond delay="1834"/>
                                          </p:stCondLst>
                                        </p:cTn>
                                        <p:tgtEl>
                                          <p:spTgt spid="267267">
                                            <p:txEl>
                                              <p:pRg st="8" end="8"/>
                                            </p:txEl>
                                          </p:spTgt>
                                        </p:tgtEl>
                                      </p:cBhvr>
                                      <p:to x="100000" y="100000"/>
                                    </p:animScale>
                                  </p:childTnLst>
                                </p:cTn>
                              </p:par>
                            </p:childTnLst>
                          </p:cTn>
                        </p:par>
                      </p:childTnLst>
                    </p:cTn>
                  </p:par>
                  <p:par>
                    <p:cTn id="163" fill="hold">
                      <p:stCondLst>
                        <p:cond delay="indefinite"/>
                      </p:stCondLst>
                      <p:childTnLst>
                        <p:par>
                          <p:cTn id="164" fill="hold">
                            <p:stCondLst>
                              <p:cond delay="0"/>
                            </p:stCondLst>
                            <p:childTnLst>
                              <p:par>
                                <p:cTn id="165" presetID="26" presetClass="entr" presetSubtype="0" fill="hold" grpId="0" nodeType="clickEffect">
                                  <p:stCondLst>
                                    <p:cond delay="0"/>
                                  </p:stCondLst>
                                  <p:childTnLst>
                                    <p:set>
                                      <p:cBhvr>
                                        <p:cTn id="166" dur="1" fill="hold">
                                          <p:stCondLst>
                                            <p:cond delay="0"/>
                                          </p:stCondLst>
                                        </p:cTn>
                                        <p:tgtEl>
                                          <p:spTgt spid="267267">
                                            <p:txEl>
                                              <p:pRg st="9" end="9"/>
                                            </p:txEl>
                                          </p:spTgt>
                                        </p:tgtEl>
                                        <p:attrNameLst>
                                          <p:attrName>style.visibility</p:attrName>
                                        </p:attrNameLst>
                                      </p:cBhvr>
                                      <p:to>
                                        <p:strVal val="visible"/>
                                      </p:to>
                                    </p:set>
                                    <p:animEffect transition="in" filter="wipe(down)">
                                      <p:cBhvr>
                                        <p:cTn id="167" dur="580">
                                          <p:stCondLst>
                                            <p:cond delay="0"/>
                                          </p:stCondLst>
                                        </p:cTn>
                                        <p:tgtEl>
                                          <p:spTgt spid="267267">
                                            <p:txEl>
                                              <p:pRg st="9" end="9"/>
                                            </p:txEl>
                                          </p:spTgt>
                                        </p:tgtEl>
                                      </p:cBhvr>
                                    </p:animEffect>
                                    <p:anim calcmode="lin" valueType="num">
                                      <p:cBhvr>
                                        <p:cTn id="168" dur="1822" tmFilter="0,0; 0.14,0.36; 0.43,0.73; 0.71,0.91; 1.0,1.0">
                                          <p:stCondLst>
                                            <p:cond delay="0"/>
                                          </p:stCondLst>
                                        </p:cTn>
                                        <p:tgtEl>
                                          <p:spTgt spid="267267">
                                            <p:txEl>
                                              <p:pRg st="9" end="9"/>
                                            </p:txEl>
                                          </p:spTgt>
                                        </p:tgtEl>
                                        <p:attrNameLst>
                                          <p:attrName>ppt_x</p:attrName>
                                        </p:attrNameLst>
                                      </p:cBhvr>
                                      <p:tavLst>
                                        <p:tav tm="0">
                                          <p:val>
                                            <p:strVal val="#ppt_x-0.25"/>
                                          </p:val>
                                        </p:tav>
                                        <p:tav tm="100000">
                                          <p:val>
                                            <p:strVal val="#ppt_x"/>
                                          </p:val>
                                        </p:tav>
                                      </p:tavLst>
                                    </p:anim>
                                    <p:anim calcmode="lin" valueType="num">
                                      <p:cBhvr>
                                        <p:cTn id="169" dur="664" tmFilter="0.0,0.0; 0.25,0.07; 0.50,0.2; 0.75,0.467; 1.0,1.0">
                                          <p:stCondLst>
                                            <p:cond delay="0"/>
                                          </p:stCondLst>
                                        </p:cTn>
                                        <p:tgtEl>
                                          <p:spTgt spid="267267">
                                            <p:txEl>
                                              <p:pRg st="9" end="9"/>
                                            </p:txEl>
                                          </p:spTgt>
                                        </p:tgtEl>
                                        <p:attrNameLst>
                                          <p:attrName>ppt_y</p:attrName>
                                        </p:attrNameLst>
                                      </p:cBhvr>
                                      <p:tavLst>
                                        <p:tav tm="0" fmla="#ppt_y-sin(pi*$)/3">
                                          <p:val>
                                            <p:fltVal val="0.5"/>
                                          </p:val>
                                        </p:tav>
                                        <p:tav tm="100000">
                                          <p:val>
                                            <p:fltVal val="1"/>
                                          </p:val>
                                        </p:tav>
                                      </p:tavLst>
                                    </p:anim>
                                    <p:anim calcmode="lin" valueType="num">
                                      <p:cBhvr>
                                        <p:cTn id="170" dur="664" tmFilter="0, 0; 0.125,0.2665; 0.25,0.4; 0.375,0.465; 0.5,0.5;  0.625,0.535; 0.75,0.6; 0.875,0.7335; 1,1">
                                          <p:stCondLst>
                                            <p:cond delay="664"/>
                                          </p:stCondLst>
                                        </p:cTn>
                                        <p:tgtEl>
                                          <p:spTgt spid="267267">
                                            <p:txEl>
                                              <p:pRg st="9" end="9"/>
                                            </p:txEl>
                                          </p:spTgt>
                                        </p:tgtEl>
                                        <p:attrNameLst>
                                          <p:attrName>ppt_y</p:attrName>
                                        </p:attrNameLst>
                                      </p:cBhvr>
                                      <p:tavLst>
                                        <p:tav tm="0" fmla="#ppt_y-sin(pi*$)/9">
                                          <p:val>
                                            <p:fltVal val="0"/>
                                          </p:val>
                                        </p:tav>
                                        <p:tav tm="100000">
                                          <p:val>
                                            <p:fltVal val="1"/>
                                          </p:val>
                                        </p:tav>
                                      </p:tavLst>
                                    </p:anim>
                                    <p:anim calcmode="lin" valueType="num">
                                      <p:cBhvr>
                                        <p:cTn id="171" dur="332" tmFilter="0, 0; 0.125,0.2665; 0.25,0.4; 0.375,0.465; 0.5,0.5;  0.625,0.535; 0.75,0.6; 0.875,0.7335; 1,1">
                                          <p:stCondLst>
                                            <p:cond delay="1324"/>
                                          </p:stCondLst>
                                        </p:cTn>
                                        <p:tgtEl>
                                          <p:spTgt spid="267267">
                                            <p:txEl>
                                              <p:pRg st="9" end="9"/>
                                            </p:txEl>
                                          </p:spTgt>
                                        </p:tgtEl>
                                        <p:attrNameLst>
                                          <p:attrName>ppt_y</p:attrName>
                                        </p:attrNameLst>
                                      </p:cBhvr>
                                      <p:tavLst>
                                        <p:tav tm="0" fmla="#ppt_y-sin(pi*$)/27">
                                          <p:val>
                                            <p:fltVal val="0"/>
                                          </p:val>
                                        </p:tav>
                                        <p:tav tm="100000">
                                          <p:val>
                                            <p:fltVal val="1"/>
                                          </p:val>
                                        </p:tav>
                                      </p:tavLst>
                                    </p:anim>
                                    <p:anim calcmode="lin" valueType="num">
                                      <p:cBhvr>
                                        <p:cTn id="172" dur="164" tmFilter="0, 0; 0.125,0.2665; 0.25,0.4; 0.375,0.465; 0.5,0.5;  0.625,0.535; 0.75,0.6; 0.875,0.7335; 1,1">
                                          <p:stCondLst>
                                            <p:cond delay="1656"/>
                                          </p:stCondLst>
                                        </p:cTn>
                                        <p:tgtEl>
                                          <p:spTgt spid="267267">
                                            <p:txEl>
                                              <p:pRg st="9" end="9"/>
                                            </p:txEl>
                                          </p:spTgt>
                                        </p:tgtEl>
                                        <p:attrNameLst>
                                          <p:attrName>ppt_y</p:attrName>
                                        </p:attrNameLst>
                                      </p:cBhvr>
                                      <p:tavLst>
                                        <p:tav tm="0" fmla="#ppt_y-sin(pi*$)/81">
                                          <p:val>
                                            <p:fltVal val="0"/>
                                          </p:val>
                                        </p:tav>
                                        <p:tav tm="100000">
                                          <p:val>
                                            <p:fltVal val="1"/>
                                          </p:val>
                                        </p:tav>
                                      </p:tavLst>
                                    </p:anim>
                                    <p:animScale>
                                      <p:cBhvr>
                                        <p:cTn id="173" dur="26">
                                          <p:stCondLst>
                                            <p:cond delay="650"/>
                                          </p:stCondLst>
                                        </p:cTn>
                                        <p:tgtEl>
                                          <p:spTgt spid="267267">
                                            <p:txEl>
                                              <p:pRg st="9" end="9"/>
                                            </p:txEl>
                                          </p:spTgt>
                                        </p:tgtEl>
                                      </p:cBhvr>
                                      <p:to x="100000" y="60000"/>
                                    </p:animScale>
                                    <p:animScale>
                                      <p:cBhvr>
                                        <p:cTn id="174" dur="166" decel="50000">
                                          <p:stCondLst>
                                            <p:cond delay="676"/>
                                          </p:stCondLst>
                                        </p:cTn>
                                        <p:tgtEl>
                                          <p:spTgt spid="267267">
                                            <p:txEl>
                                              <p:pRg st="9" end="9"/>
                                            </p:txEl>
                                          </p:spTgt>
                                        </p:tgtEl>
                                      </p:cBhvr>
                                      <p:to x="100000" y="100000"/>
                                    </p:animScale>
                                    <p:animScale>
                                      <p:cBhvr>
                                        <p:cTn id="175" dur="26">
                                          <p:stCondLst>
                                            <p:cond delay="1312"/>
                                          </p:stCondLst>
                                        </p:cTn>
                                        <p:tgtEl>
                                          <p:spTgt spid="267267">
                                            <p:txEl>
                                              <p:pRg st="9" end="9"/>
                                            </p:txEl>
                                          </p:spTgt>
                                        </p:tgtEl>
                                      </p:cBhvr>
                                      <p:to x="100000" y="80000"/>
                                    </p:animScale>
                                    <p:animScale>
                                      <p:cBhvr>
                                        <p:cTn id="176" dur="166" decel="50000">
                                          <p:stCondLst>
                                            <p:cond delay="1338"/>
                                          </p:stCondLst>
                                        </p:cTn>
                                        <p:tgtEl>
                                          <p:spTgt spid="267267">
                                            <p:txEl>
                                              <p:pRg st="9" end="9"/>
                                            </p:txEl>
                                          </p:spTgt>
                                        </p:tgtEl>
                                      </p:cBhvr>
                                      <p:to x="100000" y="100000"/>
                                    </p:animScale>
                                    <p:animScale>
                                      <p:cBhvr>
                                        <p:cTn id="177" dur="26">
                                          <p:stCondLst>
                                            <p:cond delay="1642"/>
                                          </p:stCondLst>
                                        </p:cTn>
                                        <p:tgtEl>
                                          <p:spTgt spid="267267">
                                            <p:txEl>
                                              <p:pRg st="9" end="9"/>
                                            </p:txEl>
                                          </p:spTgt>
                                        </p:tgtEl>
                                      </p:cBhvr>
                                      <p:to x="100000" y="90000"/>
                                    </p:animScale>
                                    <p:animScale>
                                      <p:cBhvr>
                                        <p:cTn id="178" dur="166" decel="50000">
                                          <p:stCondLst>
                                            <p:cond delay="1668"/>
                                          </p:stCondLst>
                                        </p:cTn>
                                        <p:tgtEl>
                                          <p:spTgt spid="267267">
                                            <p:txEl>
                                              <p:pRg st="9" end="9"/>
                                            </p:txEl>
                                          </p:spTgt>
                                        </p:tgtEl>
                                      </p:cBhvr>
                                      <p:to x="100000" y="100000"/>
                                    </p:animScale>
                                    <p:animScale>
                                      <p:cBhvr>
                                        <p:cTn id="179" dur="26">
                                          <p:stCondLst>
                                            <p:cond delay="1808"/>
                                          </p:stCondLst>
                                        </p:cTn>
                                        <p:tgtEl>
                                          <p:spTgt spid="267267">
                                            <p:txEl>
                                              <p:pRg st="9" end="9"/>
                                            </p:txEl>
                                          </p:spTgt>
                                        </p:tgtEl>
                                      </p:cBhvr>
                                      <p:to x="100000" y="95000"/>
                                    </p:animScale>
                                    <p:animScale>
                                      <p:cBhvr>
                                        <p:cTn id="180" dur="166" decel="50000">
                                          <p:stCondLst>
                                            <p:cond delay="1834"/>
                                          </p:stCondLst>
                                        </p:cTn>
                                        <p:tgtEl>
                                          <p:spTgt spid="267267">
                                            <p:txEl>
                                              <p:pRg st="9" end="9"/>
                                            </p:txEl>
                                          </p:spTgt>
                                        </p:tgtEl>
                                      </p:cBhvr>
                                      <p:to x="100000" y="100000"/>
                                    </p:animScale>
                                  </p:childTnLst>
                                </p:cTn>
                              </p:par>
                            </p:childTnLst>
                          </p:cTn>
                        </p:par>
                      </p:childTnLst>
                    </p:cTn>
                  </p:par>
                  <p:par>
                    <p:cTn id="181" fill="hold">
                      <p:stCondLst>
                        <p:cond delay="indefinite"/>
                      </p:stCondLst>
                      <p:childTnLst>
                        <p:par>
                          <p:cTn id="182" fill="hold">
                            <p:stCondLst>
                              <p:cond delay="0"/>
                            </p:stCondLst>
                            <p:childTnLst>
                              <p:par>
                                <p:cTn id="183" presetID="26" presetClass="entr" presetSubtype="0" fill="hold" grpId="0" nodeType="clickEffect">
                                  <p:stCondLst>
                                    <p:cond delay="0"/>
                                  </p:stCondLst>
                                  <p:childTnLst>
                                    <p:set>
                                      <p:cBhvr>
                                        <p:cTn id="184" dur="1" fill="hold">
                                          <p:stCondLst>
                                            <p:cond delay="0"/>
                                          </p:stCondLst>
                                        </p:cTn>
                                        <p:tgtEl>
                                          <p:spTgt spid="267267">
                                            <p:txEl>
                                              <p:pRg st="10" end="10"/>
                                            </p:txEl>
                                          </p:spTgt>
                                        </p:tgtEl>
                                        <p:attrNameLst>
                                          <p:attrName>style.visibility</p:attrName>
                                        </p:attrNameLst>
                                      </p:cBhvr>
                                      <p:to>
                                        <p:strVal val="visible"/>
                                      </p:to>
                                    </p:set>
                                    <p:animEffect transition="in" filter="wipe(down)">
                                      <p:cBhvr>
                                        <p:cTn id="185" dur="580">
                                          <p:stCondLst>
                                            <p:cond delay="0"/>
                                          </p:stCondLst>
                                        </p:cTn>
                                        <p:tgtEl>
                                          <p:spTgt spid="267267">
                                            <p:txEl>
                                              <p:pRg st="10" end="10"/>
                                            </p:txEl>
                                          </p:spTgt>
                                        </p:tgtEl>
                                      </p:cBhvr>
                                    </p:animEffect>
                                    <p:anim calcmode="lin" valueType="num">
                                      <p:cBhvr>
                                        <p:cTn id="186" dur="1822" tmFilter="0,0; 0.14,0.36; 0.43,0.73; 0.71,0.91; 1.0,1.0">
                                          <p:stCondLst>
                                            <p:cond delay="0"/>
                                          </p:stCondLst>
                                        </p:cTn>
                                        <p:tgtEl>
                                          <p:spTgt spid="267267">
                                            <p:txEl>
                                              <p:pRg st="10" end="10"/>
                                            </p:txEl>
                                          </p:spTgt>
                                        </p:tgtEl>
                                        <p:attrNameLst>
                                          <p:attrName>ppt_x</p:attrName>
                                        </p:attrNameLst>
                                      </p:cBhvr>
                                      <p:tavLst>
                                        <p:tav tm="0">
                                          <p:val>
                                            <p:strVal val="#ppt_x-0.25"/>
                                          </p:val>
                                        </p:tav>
                                        <p:tav tm="100000">
                                          <p:val>
                                            <p:strVal val="#ppt_x"/>
                                          </p:val>
                                        </p:tav>
                                      </p:tavLst>
                                    </p:anim>
                                    <p:anim calcmode="lin" valueType="num">
                                      <p:cBhvr>
                                        <p:cTn id="187" dur="664" tmFilter="0.0,0.0; 0.25,0.07; 0.50,0.2; 0.75,0.467; 1.0,1.0">
                                          <p:stCondLst>
                                            <p:cond delay="0"/>
                                          </p:stCondLst>
                                        </p:cTn>
                                        <p:tgtEl>
                                          <p:spTgt spid="267267">
                                            <p:txEl>
                                              <p:pRg st="10" end="10"/>
                                            </p:txEl>
                                          </p:spTgt>
                                        </p:tgtEl>
                                        <p:attrNameLst>
                                          <p:attrName>ppt_y</p:attrName>
                                        </p:attrNameLst>
                                      </p:cBhvr>
                                      <p:tavLst>
                                        <p:tav tm="0" fmla="#ppt_y-sin(pi*$)/3">
                                          <p:val>
                                            <p:fltVal val="0.5"/>
                                          </p:val>
                                        </p:tav>
                                        <p:tav tm="100000">
                                          <p:val>
                                            <p:fltVal val="1"/>
                                          </p:val>
                                        </p:tav>
                                      </p:tavLst>
                                    </p:anim>
                                    <p:anim calcmode="lin" valueType="num">
                                      <p:cBhvr>
                                        <p:cTn id="188" dur="664" tmFilter="0, 0; 0.125,0.2665; 0.25,0.4; 0.375,0.465; 0.5,0.5;  0.625,0.535; 0.75,0.6; 0.875,0.7335; 1,1">
                                          <p:stCondLst>
                                            <p:cond delay="664"/>
                                          </p:stCondLst>
                                        </p:cTn>
                                        <p:tgtEl>
                                          <p:spTgt spid="267267">
                                            <p:txEl>
                                              <p:pRg st="10" end="10"/>
                                            </p:txEl>
                                          </p:spTgt>
                                        </p:tgtEl>
                                        <p:attrNameLst>
                                          <p:attrName>ppt_y</p:attrName>
                                        </p:attrNameLst>
                                      </p:cBhvr>
                                      <p:tavLst>
                                        <p:tav tm="0" fmla="#ppt_y-sin(pi*$)/9">
                                          <p:val>
                                            <p:fltVal val="0"/>
                                          </p:val>
                                        </p:tav>
                                        <p:tav tm="100000">
                                          <p:val>
                                            <p:fltVal val="1"/>
                                          </p:val>
                                        </p:tav>
                                      </p:tavLst>
                                    </p:anim>
                                    <p:anim calcmode="lin" valueType="num">
                                      <p:cBhvr>
                                        <p:cTn id="189" dur="332" tmFilter="0, 0; 0.125,0.2665; 0.25,0.4; 0.375,0.465; 0.5,0.5;  0.625,0.535; 0.75,0.6; 0.875,0.7335; 1,1">
                                          <p:stCondLst>
                                            <p:cond delay="1324"/>
                                          </p:stCondLst>
                                        </p:cTn>
                                        <p:tgtEl>
                                          <p:spTgt spid="267267">
                                            <p:txEl>
                                              <p:pRg st="10" end="10"/>
                                            </p:txEl>
                                          </p:spTgt>
                                        </p:tgtEl>
                                        <p:attrNameLst>
                                          <p:attrName>ppt_y</p:attrName>
                                        </p:attrNameLst>
                                      </p:cBhvr>
                                      <p:tavLst>
                                        <p:tav tm="0" fmla="#ppt_y-sin(pi*$)/27">
                                          <p:val>
                                            <p:fltVal val="0"/>
                                          </p:val>
                                        </p:tav>
                                        <p:tav tm="100000">
                                          <p:val>
                                            <p:fltVal val="1"/>
                                          </p:val>
                                        </p:tav>
                                      </p:tavLst>
                                    </p:anim>
                                    <p:anim calcmode="lin" valueType="num">
                                      <p:cBhvr>
                                        <p:cTn id="190" dur="164" tmFilter="0, 0; 0.125,0.2665; 0.25,0.4; 0.375,0.465; 0.5,0.5;  0.625,0.535; 0.75,0.6; 0.875,0.7335; 1,1">
                                          <p:stCondLst>
                                            <p:cond delay="1656"/>
                                          </p:stCondLst>
                                        </p:cTn>
                                        <p:tgtEl>
                                          <p:spTgt spid="267267">
                                            <p:txEl>
                                              <p:pRg st="10" end="10"/>
                                            </p:txEl>
                                          </p:spTgt>
                                        </p:tgtEl>
                                        <p:attrNameLst>
                                          <p:attrName>ppt_y</p:attrName>
                                        </p:attrNameLst>
                                      </p:cBhvr>
                                      <p:tavLst>
                                        <p:tav tm="0" fmla="#ppt_y-sin(pi*$)/81">
                                          <p:val>
                                            <p:fltVal val="0"/>
                                          </p:val>
                                        </p:tav>
                                        <p:tav tm="100000">
                                          <p:val>
                                            <p:fltVal val="1"/>
                                          </p:val>
                                        </p:tav>
                                      </p:tavLst>
                                    </p:anim>
                                    <p:animScale>
                                      <p:cBhvr>
                                        <p:cTn id="191" dur="26">
                                          <p:stCondLst>
                                            <p:cond delay="650"/>
                                          </p:stCondLst>
                                        </p:cTn>
                                        <p:tgtEl>
                                          <p:spTgt spid="267267">
                                            <p:txEl>
                                              <p:pRg st="10" end="10"/>
                                            </p:txEl>
                                          </p:spTgt>
                                        </p:tgtEl>
                                      </p:cBhvr>
                                      <p:to x="100000" y="60000"/>
                                    </p:animScale>
                                    <p:animScale>
                                      <p:cBhvr>
                                        <p:cTn id="192" dur="166" decel="50000">
                                          <p:stCondLst>
                                            <p:cond delay="676"/>
                                          </p:stCondLst>
                                        </p:cTn>
                                        <p:tgtEl>
                                          <p:spTgt spid="267267">
                                            <p:txEl>
                                              <p:pRg st="10" end="10"/>
                                            </p:txEl>
                                          </p:spTgt>
                                        </p:tgtEl>
                                      </p:cBhvr>
                                      <p:to x="100000" y="100000"/>
                                    </p:animScale>
                                    <p:animScale>
                                      <p:cBhvr>
                                        <p:cTn id="193" dur="26">
                                          <p:stCondLst>
                                            <p:cond delay="1312"/>
                                          </p:stCondLst>
                                        </p:cTn>
                                        <p:tgtEl>
                                          <p:spTgt spid="267267">
                                            <p:txEl>
                                              <p:pRg st="10" end="10"/>
                                            </p:txEl>
                                          </p:spTgt>
                                        </p:tgtEl>
                                      </p:cBhvr>
                                      <p:to x="100000" y="80000"/>
                                    </p:animScale>
                                    <p:animScale>
                                      <p:cBhvr>
                                        <p:cTn id="194" dur="166" decel="50000">
                                          <p:stCondLst>
                                            <p:cond delay="1338"/>
                                          </p:stCondLst>
                                        </p:cTn>
                                        <p:tgtEl>
                                          <p:spTgt spid="267267">
                                            <p:txEl>
                                              <p:pRg st="10" end="10"/>
                                            </p:txEl>
                                          </p:spTgt>
                                        </p:tgtEl>
                                      </p:cBhvr>
                                      <p:to x="100000" y="100000"/>
                                    </p:animScale>
                                    <p:animScale>
                                      <p:cBhvr>
                                        <p:cTn id="195" dur="26">
                                          <p:stCondLst>
                                            <p:cond delay="1642"/>
                                          </p:stCondLst>
                                        </p:cTn>
                                        <p:tgtEl>
                                          <p:spTgt spid="267267">
                                            <p:txEl>
                                              <p:pRg st="10" end="10"/>
                                            </p:txEl>
                                          </p:spTgt>
                                        </p:tgtEl>
                                      </p:cBhvr>
                                      <p:to x="100000" y="90000"/>
                                    </p:animScale>
                                    <p:animScale>
                                      <p:cBhvr>
                                        <p:cTn id="196" dur="166" decel="50000">
                                          <p:stCondLst>
                                            <p:cond delay="1668"/>
                                          </p:stCondLst>
                                        </p:cTn>
                                        <p:tgtEl>
                                          <p:spTgt spid="267267">
                                            <p:txEl>
                                              <p:pRg st="10" end="10"/>
                                            </p:txEl>
                                          </p:spTgt>
                                        </p:tgtEl>
                                      </p:cBhvr>
                                      <p:to x="100000" y="100000"/>
                                    </p:animScale>
                                    <p:animScale>
                                      <p:cBhvr>
                                        <p:cTn id="197" dur="26">
                                          <p:stCondLst>
                                            <p:cond delay="1808"/>
                                          </p:stCondLst>
                                        </p:cTn>
                                        <p:tgtEl>
                                          <p:spTgt spid="267267">
                                            <p:txEl>
                                              <p:pRg st="10" end="10"/>
                                            </p:txEl>
                                          </p:spTgt>
                                        </p:tgtEl>
                                      </p:cBhvr>
                                      <p:to x="100000" y="95000"/>
                                    </p:animScale>
                                    <p:animScale>
                                      <p:cBhvr>
                                        <p:cTn id="198" dur="166" decel="50000">
                                          <p:stCondLst>
                                            <p:cond delay="1834"/>
                                          </p:stCondLst>
                                        </p:cTn>
                                        <p:tgtEl>
                                          <p:spTgt spid="267267">
                                            <p:txEl>
                                              <p:pRg st="10" end="10"/>
                                            </p:txEl>
                                          </p:spTgt>
                                        </p:tgtEl>
                                      </p:cBhvr>
                                      <p:to x="100000" y="100000"/>
                                    </p:animScale>
                                  </p:childTnLst>
                                </p:cTn>
                              </p:par>
                            </p:childTnLst>
                          </p:cTn>
                        </p:par>
                      </p:childTnLst>
                    </p:cTn>
                  </p:par>
                  <p:par>
                    <p:cTn id="199" fill="hold">
                      <p:stCondLst>
                        <p:cond delay="indefinite"/>
                      </p:stCondLst>
                      <p:childTnLst>
                        <p:par>
                          <p:cTn id="200" fill="hold">
                            <p:stCondLst>
                              <p:cond delay="0"/>
                            </p:stCondLst>
                            <p:childTnLst>
                              <p:par>
                                <p:cTn id="201" presetID="26" presetClass="entr" presetSubtype="0" fill="hold" grpId="0" nodeType="clickEffect">
                                  <p:stCondLst>
                                    <p:cond delay="0"/>
                                  </p:stCondLst>
                                  <p:childTnLst>
                                    <p:set>
                                      <p:cBhvr>
                                        <p:cTn id="202" dur="1" fill="hold">
                                          <p:stCondLst>
                                            <p:cond delay="0"/>
                                          </p:stCondLst>
                                        </p:cTn>
                                        <p:tgtEl>
                                          <p:spTgt spid="267267">
                                            <p:txEl>
                                              <p:pRg st="11" end="11"/>
                                            </p:txEl>
                                          </p:spTgt>
                                        </p:tgtEl>
                                        <p:attrNameLst>
                                          <p:attrName>style.visibility</p:attrName>
                                        </p:attrNameLst>
                                      </p:cBhvr>
                                      <p:to>
                                        <p:strVal val="visible"/>
                                      </p:to>
                                    </p:set>
                                    <p:animEffect transition="in" filter="wipe(down)">
                                      <p:cBhvr>
                                        <p:cTn id="203" dur="580">
                                          <p:stCondLst>
                                            <p:cond delay="0"/>
                                          </p:stCondLst>
                                        </p:cTn>
                                        <p:tgtEl>
                                          <p:spTgt spid="267267">
                                            <p:txEl>
                                              <p:pRg st="11" end="11"/>
                                            </p:txEl>
                                          </p:spTgt>
                                        </p:tgtEl>
                                      </p:cBhvr>
                                    </p:animEffect>
                                    <p:anim calcmode="lin" valueType="num">
                                      <p:cBhvr>
                                        <p:cTn id="204" dur="1822" tmFilter="0,0; 0.14,0.36; 0.43,0.73; 0.71,0.91; 1.0,1.0">
                                          <p:stCondLst>
                                            <p:cond delay="0"/>
                                          </p:stCondLst>
                                        </p:cTn>
                                        <p:tgtEl>
                                          <p:spTgt spid="267267">
                                            <p:txEl>
                                              <p:pRg st="11" end="11"/>
                                            </p:txEl>
                                          </p:spTgt>
                                        </p:tgtEl>
                                        <p:attrNameLst>
                                          <p:attrName>ppt_x</p:attrName>
                                        </p:attrNameLst>
                                      </p:cBhvr>
                                      <p:tavLst>
                                        <p:tav tm="0">
                                          <p:val>
                                            <p:strVal val="#ppt_x-0.25"/>
                                          </p:val>
                                        </p:tav>
                                        <p:tav tm="100000">
                                          <p:val>
                                            <p:strVal val="#ppt_x"/>
                                          </p:val>
                                        </p:tav>
                                      </p:tavLst>
                                    </p:anim>
                                    <p:anim calcmode="lin" valueType="num">
                                      <p:cBhvr>
                                        <p:cTn id="205" dur="664" tmFilter="0.0,0.0; 0.25,0.07; 0.50,0.2; 0.75,0.467; 1.0,1.0">
                                          <p:stCondLst>
                                            <p:cond delay="0"/>
                                          </p:stCondLst>
                                        </p:cTn>
                                        <p:tgtEl>
                                          <p:spTgt spid="267267">
                                            <p:txEl>
                                              <p:pRg st="11" end="11"/>
                                            </p:txEl>
                                          </p:spTgt>
                                        </p:tgtEl>
                                        <p:attrNameLst>
                                          <p:attrName>ppt_y</p:attrName>
                                        </p:attrNameLst>
                                      </p:cBhvr>
                                      <p:tavLst>
                                        <p:tav tm="0" fmla="#ppt_y-sin(pi*$)/3">
                                          <p:val>
                                            <p:fltVal val="0.5"/>
                                          </p:val>
                                        </p:tav>
                                        <p:tav tm="100000">
                                          <p:val>
                                            <p:fltVal val="1"/>
                                          </p:val>
                                        </p:tav>
                                      </p:tavLst>
                                    </p:anim>
                                    <p:anim calcmode="lin" valueType="num">
                                      <p:cBhvr>
                                        <p:cTn id="206" dur="664" tmFilter="0, 0; 0.125,0.2665; 0.25,0.4; 0.375,0.465; 0.5,0.5;  0.625,0.535; 0.75,0.6; 0.875,0.7335; 1,1">
                                          <p:stCondLst>
                                            <p:cond delay="664"/>
                                          </p:stCondLst>
                                        </p:cTn>
                                        <p:tgtEl>
                                          <p:spTgt spid="267267">
                                            <p:txEl>
                                              <p:pRg st="11" end="11"/>
                                            </p:txEl>
                                          </p:spTgt>
                                        </p:tgtEl>
                                        <p:attrNameLst>
                                          <p:attrName>ppt_y</p:attrName>
                                        </p:attrNameLst>
                                      </p:cBhvr>
                                      <p:tavLst>
                                        <p:tav tm="0" fmla="#ppt_y-sin(pi*$)/9">
                                          <p:val>
                                            <p:fltVal val="0"/>
                                          </p:val>
                                        </p:tav>
                                        <p:tav tm="100000">
                                          <p:val>
                                            <p:fltVal val="1"/>
                                          </p:val>
                                        </p:tav>
                                      </p:tavLst>
                                    </p:anim>
                                    <p:anim calcmode="lin" valueType="num">
                                      <p:cBhvr>
                                        <p:cTn id="207" dur="332" tmFilter="0, 0; 0.125,0.2665; 0.25,0.4; 0.375,0.465; 0.5,0.5;  0.625,0.535; 0.75,0.6; 0.875,0.7335; 1,1">
                                          <p:stCondLst>
                                            <p:cond delay="1324"/>
                                          </p:stCondLst>
                                        </p:cTn>
                                        <p:tgtEl>
                                          <p:spTgt spid="267267">
                                            <p:txEl>
                                              <p:pRg st="11" end="11"/>
                                            </p:txEl>
                                          </p:spTgt>
                                        </p:tgtEl>
                                        <p:attrNameLst>
                                          <p:attrName>ppt_y</p:attrName>
                                        </p:attrNameLst>
                                      </p:cBhvr>
                                      <p:tavLst>
                                        <p:tav tm="0" fmla="#ppt_y-sin(pi*$)/27">
                                          <p:val>
                                            <p:fltVal val="0"/>
                                          </p:val>
                                        </p:tav>
                                        <p:tav tm="100000">
                                          <p:val>
                                            <p:fltVal val="1"/>
                                          </p:val>
                                        </p:tav>
                                      </p:tavLst>
                                    </p:anim>
                                    <p:anim calcmode="lin" valueType="num">
                                      <p:cBhvr>
                                        <p:cTn id="208" dur="164" tmFilter="0, 0; 0.125,0.2665; 0.25,0.4; 0.375,0.465; 0.5,0.5;  0.625,0.535; 0.75,0.6; 0.875,0.7335; 1,1">
                                          <p:stCondLst>
                                            <p:cond delay="1656"/>
                                          </p:stCondLst>
                                        </p:cTn>
                                        <p:tgtEl>
                                          <p:spTgt spid="267267">
                                            <p:txEl>
                                              <p:pRg st="11" end="11"/>
                                            </p:txEl>
                                          </p:spTgt>
                                        </p:tgtEl>
                                        <p:attrNameLst>
                                          <p:attrName>ppt_y</p:attrName>
                                        </p:attrNameLst>
                                      </p:cBhvr>
                                      <p:tavLst>
                                        <p:tav tm="0" fmla="#ppt_y-sin(pi*$)/81">
                                          <p:val>
                                            <p:fltVal val="0"/>
                                          </p:val>
                                        </p:tav>
                                        <p:tav tm="100000">
                                          <p:val>
                                            <p:fltVal val="1"/>
                                          </p:val>
                                        </p:tav>
                                      </p:tavLst>
                                    </p:anim>
                                    <p:animScale>
                                      <p:cBhvr>
                                        <p:cTn id="209" dur="26">
                                          <p:stCondLst>
                                            <p:cond delay="650"/>
                                          </p:stCondLst>
                                        </p:cTn>
                                        <p:tgtEl>
                                          <p:spTgt spid="267267">
                                            <p:txEl>
                                              <p:pRg st="11" end="11"/>
                                            </p:txEl>
                                          </p:spTgt>
                                        </p:tgtEl>
                                      </p:cBhvr>
                                      <p:to x="100000" y="60000"/>
                                    </p:animScale>
                                    <p:animScale>
                                      <p:cBhvr>
                                        <p:cTn id="210" dur="166" decel="50000">
                                          <p:stCondLst>
                                            <p:cond delay="676"/>
                                          </p:stCondLst>
                                        </p:cTn>
                                        <p:tgtEl>
                                          <p:spTgt spid="267267">
                                            <p:txEl>
                                              <p:pRg st="11" end="11"/>
                                            </p:txEl>
                                          </p:spTgt>
                                        </p:tgtEl>
                                      </p:cBhvr>
                                      <p:to x="100000" y="100000"/>
                                    </p:animScale>
                                    <p:animScale>
                                      <p:cBhvr>
                                        <p:cTn id="211" dur="26">
                                          <p:stCondLst>
                                            <p:cond delay="1312"/>
                                          </p:stCondLst>
                                        </p:cTn>
                                        <p:tgtEl>
                                          <p:spTgt spid="267267">
                                            <p:txEl>
                                              <p:pRg st="11" end="11"/>
                                            </p:txEl>
                                          </p:spTgt>
                                        </p:tgtEl>
                                      </p:cBhvr>
                                      <p:to x="100000" y="80000"/>
                                    </p:animScale>
                                    <p:animScale>
                                      <p:cBhvr>
                                        <p:cTn id="212" dur="166" decel="50000">
                                          <p:stCondLst>
                                            <p:cond delay="1338"/>
                                          </p:stCondLst>
                                        </p:cTn>
                                        <p:tgtEl>
                                          <p:spTgt spid="267267">
                                            <p:txEl>
                                              <p:pRg st="11" end="11"/>
                                            </p:txEl>
                                          </p:spTgt>
                                        </p:tgtEl>
                                      </p:cBhvr>
                                      <p:to x="100000" y="100000"/>
                                    </p:animScale>
                                    <p:animScale>
                                      <p:cBhvr>
                                        <p:cTn id="213" dur="26">
                                          <p:stCondLst>
                                            <p:cond delay="1642"/>
                                          </p:stCondLst>
                                        </p:cTn>
                                        <p:tgtEl>
                                          <p:spTgt spid="267267">
                                            <p:txEl>
                                              <p:pRg st="11" end="11"/>
                                            </p:txEl>
                                          </p:spTgt>
                                        </p:tgtEl>
                                      </p:cBhvr>
                                      <p:to x="100000" y="90000"/>
                                    </p:animScale>
                                    <p:animScale>
                                      <p:cBhvr>
                                        <p:cTn id="214" dur="166" decel="50000">
                                          <p:stCondLst>
                                            <p:cond delay="1668"/>
                                          </p:stCondLst>
                                        </p:cTn>
                                        <p:tgtEl>
                                          <p:spTgt spid="267267">
                                            <p:txEl>
                                              <p:pRg st="11" end="11"/>
                                            </p:txEl>
                                          </p:spTgt>
                                        </p:tgtEl>
                                      </p:cBhvr>
                                      <p:to x="100000" y="100000"/>
                                    </p:animScale>
                                    <p:animScale>
                                      <p:cBhvr>
                                        <p:cTn id="215" dur="26">
                                          <p:stCondLst>
                                            <p:cond delay="1808"/>
                                          </p:stCondLst>
                                        </p:cTn>
                                        <p:tgtEl>
                                          <p:spTgt spid="267267">
                                            <p:txEl>
                                              <p:pRg st="11" end="11"/>
                                            </p:txEl>
                                          </p:spTgt>
                                        </p:tgtEl>
                                      </p:cBhvr>
                                      <p:to x="100000" y="95000"/>
                                    </p:animScale>
                                    <p:animScale>
                                      <p:cBhvr>
                                        <p:cTn id="216" dur="166" decel="50000">
                                          <p:stCondLst>
                                            <p:cond delay="1834"/>
                                          </p:stCondLst>
                                        </p:cTn>
                                        <p:tgtEl>
                                          <p:spTgt spid="267267">
                                            <p:txEl>
                                              <p:pRg st="11" end="11"/>
                                            </p:txEl>
                                          </p:spTgt>
                                        </p:tgtEl>
                                      </p:cBhvr>
                                      <p:to x="100000" y="100000"/>
                                    </p:animScale>
                                  </p:childTnLst>
                                </p:cTn>
                              </p:par>
                            </p:childTnLst>
                          </p:cTn>
                        </p:par>
                      </p:childTnLst>
                    </p:cTn>
                  </p:par>
                  <p:par>
                    <p:cTn id="217" fill="hold">
                      <p:stCondLst>
                        <p:cond delay="indefinite"/>
                      </p:stCondLst>
                      <p:childTnLst>
                        <p:par>
                          <p:cTn id="218" fill="hold">
                            <p:stCondLst>
                              <p:cond delay="0"/>
                            </p:stCondLst>
                            <p:childTnLst>
                              <p:par>
                                <p:cTn id="219" presetID="26" presetClass="entr" presetSubtype="0" fill="hold" grpId="0" nodeType="clickEffect">
                                  <p:stCondLst>
                                    <p:cond delay="0"/>
                                  </p:stCondLst>
                                  <p:childTnLst>
                                    <p:set>
                                      <p:cBhvr>
                                        <p:cTn id="220" dur="1" fill="hold">
                                          <p:stCondLst>
                                            <p:cond delay="0"/>
                                          </p:stCondLst>
                                        </p:cTn>
                                        <p:tgtEl>
                                          <p:spTgt spid="267267">
                                            <p:txEl>
                                              <p:pRg st="12" end="12"/>
                                            </p:txEl>
                                          </p:spTgt>
                                        </p:tgtEl>
                                        <p:attrNameLst>
                                          <p:attrName>style.visibility</p:attrName>
                                        </p:attrNameLst>
                                      </p:cBhvr>
                                      <p:to>
                                        <p:strVal val="visible"/>
                                      </p:to>
                                    </p:set>
                                    <p:animEffect transition="in" filter="wipe(down)">
                                      <p:cBhvr>
                                        <p:cTn id="221" dur="580">
                                          <p:stCondLst>
                                            <p:cond delay="0"/>
                                          </p:stCondLst>
                                        </p:cTn>
                                        <p:tgtEl>
                                          <p:spTgt spid="267267">
                                            <p:txEl>
                                              <p:pRg st="12" end="12"/>
                                            </p:txEl>
                                          </p:spTgt>
                                        </p:tgtEl>
                                      </p:cBhvr>
                                    </p:animEffect>
                                    <p:anim calcmode="lin" valueType="num">
                                      <p:cBhvr>
                                        <p:cTn id="222" dur="1822" tmFilter="0,0; 0.14,0.36; 0.43,0.73; 0.71,0.91; 1.0,1.0">
                                          <p:stCondLst>
                                            <p:cond delay="0"/>
                                          </p:stCondLst>
                                        </p:cTn>
                                        <p:tgtEl>
                                          <p:spTgt spid="267267">
                                            <p:txEl>
                                              <p:pRg st="12" end="12"/>
                                            </p:txEl>
                                          </p:spTgt>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267267">
                                            <p:txEl>
                                              <p:pRg st="12" end="12"/>
                                            </p:txEl>
                                          </p:spTgt>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267267">
                                            <p:txEl>
                                              <p:pRg st="12" end="12"/>
                                            </p:txEl>
                                          </p:spTgt>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267267">
                                            <p:txEl>
                                              <p:pRg st="12" end="12"/>
                                            </p:txEl>
                                          </p:spTgt>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267267">
                                            <p:txEl>
                                              <p:pRg st="12" end="12"/>
                                            </p:txEl>
                                          </p:spTgt>
                                        </p:tgtEl>
                                        <p:attrNameLst>
                                          <p:attrName>ppt_y</p:attrName>
                                        </p:attrNameLst>
                                      </p:cBhvr>
                                      <p:tavLst>
                                        <p:tav tm="0" fmla="#ppt_y-sin(pi*$)/81">
                                          <p:val>
                                            <p:fltVal val="0"/>
                                          </p:val>
                                        </p:tav>
                                        <p:tav tm="100000">
                                          <p:val>
                                            <p:fltVal val="1"/>
                                          </p:val>
                                        </p:tav>
                                      </p:tavLst>
                                    </p:anim>
                                    <p:animScale>
                                      <p:cBhvr>
                                        <p:cTn id="227" dur="26">
                                          <p:stCondLst>
                                            <p:cond delay="650"/>
                                          </p:stCondLst>
                                        </p:cTn>
                                        <p:tgtEl>
                                          <p:spTgt spid="267267">
                                            <p:txEl>
                                              <p:pRg st="12" end="12"/>
                                            </p:txEl>
                                          </p:spTgt>
                                        </p:tgtEl>
                                      </p:cBhvr>
                                      <p:to x="100000" y="60000"/>
                                    </p:animScale>
                                    <p:animScale>
                                      <p:cBhvr>
                                        <p:cTn id="228" dur="166" decel="50000">
                                          <p:stCondLst>
                                            <p:cond delay="676"/>
                                          </p:stCondLst>
                                        </p:cTn>
                                        <p:tgtEl>
                                          <p:spTgt spid="267267">
                                            <p:txEl>
                                              <p:pRg st="12" end="12"/>
                                            </p:txEl>
                                          </p:spTgt>
                                        </p:tgtEl>
                                      </p:cBhvr>
                                      <p:to x="100000" y="100000"/>
                                    </p:animScale>
                                    <p:animScale>
                                      <p:cBhvr>
                                        <p:cTn id="229" dur="26">
                                          <p:stCondLst>
                                            <p:cond delay="1312"/>
                                          </p:stCondLst>
                                        </p:cTn>
                                        <p:tgtEl>
                                          <p:spTgt spid="267267">
                                            <p:txEl>
                                              <p:pRg st="12" end="12"/>
                                            </p:txEl>
                                          </p:spTgt>
                                        </p:tgtEl>
                                      </p:cBhvr>
                                      <p:to x="100000" y="80000"/>
                                    </p:animScale>
                                    <p:animScale>
                                      <p:cBhvr>
                                        <p:cTn id="230" dur="166" decel="50000">
                                          <p:stCondLst>
                                            <p:cond delay="1338"/>
                                          </p:stCondLst>
                                        </p:cTn>
                                        <p:tgtEl>
                                          <p:spTgt spid="267267">
                                            <p:txEl>
                                              <p:pRg st="12" end="12"/>
                                            </p:txEl>
                                          </p:spTgt>
                                        </p:tgtEl>
                                      </p:cBhvr>
                                      <p:to x="100000" y="100000"/>
                                    </p:animScale>
                                    <p:animScale>
                                      <p:cBhvr>
                                        <p:cTn id="231" dur="26">
                                          <p:stCondLst>
                                            <p:cond delay="1642"/>
                                          </p:stCondLst>
                                        </p:cTn>
                                        <p:tgtEl>
                                          <p:spTgt spid="267267">
                                            <p:txEl>
                                              <p:pRg st="12" end="12"/>
                                            </p:txEl>
                                          </p:spTgt>
                                        </p:tgtEl>
                                      </p:cBhvr>
                                      <p:to x="100000" y="90000"/>
                                    </p:animScale>
                                    <p:animScale>
                                      <p:cBhvr>
                                        <p:cTn id="232" dur="166" decel="50000">
                                          <p:stCondLst>
                                            <p:cond delay="1668"/>
                                          </p:stCondLst>
                                        </p:cTn>
                                        <p:tgtEl>
                                          <p:spTgt spid="267267">
                                            <p:txEl>
                                              <p:pRg st="12" end="12"/>
                                            </p:txEl>
                                          </p:spTgt>
                                        </p:tgtEl>
                                      </p:cBhvr>
                                      <p:to x="100000" y="100000"/>
                                    </p:animScale>
                                    <p:animScale>
                                      <p:cBhvr>
                                        <p:cTn id="233" dur="26">
                                          <p:stCondLst>
                                            <p:cond delay="1808"/>
                                          </p:stCondLst>
                                        </p:cTn>
                                        <p:tgtEl>
                                          <p:spTgt spid="267267">
                                            <p:txEl>
                                              <p:pRg st="12" end="12"/>
                                            </p:txEl>
                                          </p:spTgt>
                                        </p:tgtEl>
                                      </p:cBhvr>
                                      <p:to x="100000" y="95000"/>
                                    </p:animScale>
                                    <p:animScale>
                                      <p:cBhvr>
                                        <p:cTn id="234" dur="166" decel="50000">
                                          <p:stCondLst>
                                            <p:cond delay="1834"/>
                                          </p:stCondLst>
                                        </p:cTn>
                                        <p:tgtEl>
                                          <p:spTgt spid="267267">
                                            <p:txEl>
                                              <p:pRg st="12" end="12"/>
                                            </p:txEl>
                                          </p:spTgt>
                                        </p:tgtEl>
                                      </p:cBhvr>
                                      <p:to x="100000" y="100000"/>
                                    </p:animScale>
                                  </p:childTnLst>
                                </p:cTn>
                              </p:par>
                            </p:childTnLst>
                          </p:cTn>
                        </p:par>
                      </p:childTnLst>
                    </p:cTn>
                  </p:par>
                  <p:par>
                    <p:cTn id="235" fill="hold">
                      <p:stCondLst>
                        <p:cond delay="indefinite"/>
                      </p:stCondLst>
                      <p:childTnLst>
                        <p:par>
                          <p:cTn id="236" fill="hold">
                            <p:stCondLst>
                              <p:cond delay="0"/>
                            </p:stCondLst>
                            <p:childTnLst>
                              <p:par>
                                <p:cTn id="237" presetID="26" presetClass="entr" presetSubtype="0" fill="hold" grpId="0" nodeType="clickEffect">
                                  <p:stCondLst>
                                    <p:cond delay="0"/>
                                  </p:stCondLst>
                                  <p:childTnLst>
                                    <p:set>
                                      <p:cBhvr>
                                        <p:cTn id="238" dur="1" fill="hold">
                                          <p:stCondLst>
                                            <p:cond delay="0"/>
                                          </p:stCondLst>
                                        </p:cTn>
                                        <p:tgtEl>
                                          <p:spTgt spid="267267">
                                            <p:txEl>
                                              <p:pRg st="13" end="13"/>
                                            </p:txEl>
                                          </p:spTgt>
                                        </p:tgtEl>
                                        <p:attrNameLst>
                                          <p:attrName>style.visibility</p:attrName>
                                        </p:attrNameLst>
                                      </p:cBhvr>
                                      <p:to>
                                        <p:strVal val="visible"/>
                                      </p:to>
                                    </p:set>
                                    <p:animEffect transition="in" filter="wipe(down)">
                                      <p:cBhvr>
                                        <p:cTn id="239" dur="580">
                                          <p:stCondLst>
                                            <p:cond delay="0"/>
                                          </p:stCondLst>
                                        </p:cTn>
                                        <p:tgtEl>
                                          <p:spTgt spid="267267">
                                            <p:txEl>
                                              <p:pRg st="13" end="13"/>
                                            </p:txEl>
                                          </p:spTgt>
                                        </p:tgtEl>
                                      </p:cBhvr>
                                    </p:animEffect>
                                    <p:anim calcmode="lin" valueType="num">
                                      <p:cBhvr>
                                        <p:cTn id="240" dur="1822" tmFilter="0,0; 0.14,0.36; 0.43,0.73; 0.71,0.91; 1.0,1.0">
                                          <p:stCondLst>
                                            <p:cond delay="0"/>
                                          </p:stCondLst>
                                        </p:cTn>
                                        <p:tgtEl>
                                          <p:spTgt spid="267267">
                                            <p:txEl>
                                              <p:pRg st="13" end="13"/>
                                            </p:txEl>
                                          </p:spTgt>
                                        </p:tgtEl>
                                        <p:attrNameLst>
                                          <p:attrName>ppt_x</p:attrName>
                                        </p:attrNameLst>
                                      </p:cBhvr>
                                      <p:tavLst>
                                        <p:tav tm="0">
                                          <p:val>
                                            <p:strVal val="#ppt_x-0.25"/>
                                          </p:val>
                                        </p:tav>
                                        <p:tav tm="100000">
                                          <p:val>
                                            <p:strVal val="#ppt_x"/>
                                          </p:val>
                                        </p:tav>
                                      </p:tavLst>
                                    </p:anim>
                                    <p:anim calcmode="lin" valueType="num">
                                      <p:cBhvr>
                                        <p:cTn id="241" dur="664" tmFilter="0.0,0.0; 0.25,0.07; 0.50,0.2; 0.75,0.467; 1.0,1.0">
                                          <p:stCondLst>
                                            <p:cond delay="0"/>
                                          </p:stCondLst>
                                        </p:cTn>
                                        <p:tgtEl>
                                          <p:spTgt spid="267267">
                                            <p:txEl>
                                              <p:pRg st="13" end="13"/>
                                            </p:txEl>
                                          </p:spTgt>
                                        </p:tgtEl>
                                        <p:attrNameLst>
                                          <p:attrName>ppt_y</p:attrName>
                                        </p:attrNameLst>
                                      </p:cBhvr>
                                      <p:tavLst>
                                        <p:tav tm="0" fmla="#ppt_y-sin(pi*$)/3">
                                          <p:val>
                                            <p:fltVal val="0.5"/>
                                          </p:val>
                                        </p:tav>
                                        <p:tav tm="100000">
                                          <p:val>
                                            <p:fltVal val="1"/>
                                          </p:val>
                                        </p:tav>
                                      </p:tavLst>
                                    </p:anim>
                                    <p:anim calcmode="lin" valueType="num">
                                      <p:cBhvr>
                                        <p:cTn id="242" dur="664" tmFilter="0, 0; 0.125,0.2665; 0.25,0.4; 0.375,0.465; 0.5,0.5;  0.625,0.535; 0.75,0.6; 0.875,0.7335; 1,1">
                                          <p:stCondLst>
                                            <p:cond delay="664"/>
                                          </p:stCondLst>
                                        </p:cTn>
                                        <p:tgtEl>
                                          <p:spTgt spid="267267">
                                            <p:txEl>
                                              <p:pRg st="13" end="13"/>
                                            </p:txEl>
                                          </p:spTgt>
                                        </p:tgtEl>
                                        <p:attrNameLst>
                                          <p:attrName>ppt_y</p:attrName>
                                        </p:attrNameLst>
                                      </p:cBhvr>
                                      <p:tavLst>
                                        <p:tav tm="0" fmla="#ppt_y-sin(pi*$)/9">
                                          <p:val>
                                            <p:fltVal val="0"/>
                                          </p:val>
                                        </p:tav>
                                        <p:tav tm="100000">
                                          <p:val>
                                            <p:fltVal val="1"/>
                                          </p:val>
                                        </p:tav>
                                      </p:tavLst>
                                    </p:anim>
                                    <p:anim calcmode="lin" valueType="num">
                                      <p:cBhvr>
                                        <p:cTn id="243" dur="332" tmFilter="0, 0; 0.125,0.2665; 0.25,0.4; 0.375,0.465; 0.5,0.5;  0.625,0.535; 0.75,0.6; 0.875,0.7335; 1,1">
                                          <p:stCondLst>
                                            <p:cond delay="1324"/>
                                          </p:stCondLst>
                                        </p:cTn>
                                        <p:tgtEl>
                                          <p:spTgt spid="267267">
                                            <p:txEl>
                                              <p:pRg st="13" end="13"/>
                                            </p:txEl>
                                          </p:spTgt>
                                        </p:tgtEl>
                                        <p:attrNameLst>
                                          <p:attrName>ppt_y</p:attrName>
                                        </p:attrNameLst>
                                      </p:cBhvr>
                                      <p:tavLst>
                                        <p:tav tm="0" fmla="#ppt_y-sin(pi*$)/27">
                                          <p:val>
                                            <p:fltVal val="0"/>
                                          </p:val>
                                        </p:tav>
                                        <p:tav tm="100000">
                                          <p:val>
                                            <p:fltVal val="1"/>
                                          </p:val>
                                        </p:tav>
                                      </p:tavLst>
                                    </p:anim>
                                    <p:anim calcmode="lin" valueType="num">
                                      <p:cBhvr>
                                        <p:cTn id="244" dur="164" tmFilter="0, 0; 0.125,0.2665; 0.25,0.4; 0.375,0.465; 0.5,0.5;  0.625,0.535; 0.75,0.6; 0.875,0.7335; 1,1">
                                          <p:stCondLst>
                                            <p:cond delay="1656"/>
                                          </p:stCondLst>
                                        </p:cTn>
                                        <p:tgtEl>
                                          <p:spTgt spid="267267">
                                            <p:txEl>
                                              <p:pRg st="13" end="13"/>
                                            </p:txEl>
                                          </p:spTgt>
                                        </p:tgtEl>
                                        <p:attrNameLst>
                                          <p:attrName>ppt_y</p:attrName>
                                        </p:attrNameLst>
                                      </p:cBhvr>
                                      <p:tavLst>
                                        <p:tav tm="0" fmla="#ppt_y-sin(pi*$)/81">
                                          <p:val>
                                            <p:fltVal val="0"/>
                                          </p:val>
                                        </p:tav>
                                        <p:tav tm="100000">
                                          <p:val>
                                            <p:fltVal val="1"/>
                                          </p:val>
                                        </p:tav>
                                      </p:tavLst>
                                    </p:anim>
                                    <p:animScale>
                                      <p:cBhvr>
                                        <p:cTn id="245" dur="26">
                                          <p:stCondLst>
                                            <p:cond delay="650"/>
                                          </p:stCondLst>
                                        </p:cTn>
                                        <p:tgtEl>
                                          <p:spTgt spid="267267">
                                            <p:txEl>
                                              <p:pRg st="13" end="13"/>
                                            </p:txEl>
                                          </p:spTgt>
                                        </p:tgtEl>
                                      </p:cBhvr>
                                      <p:to x="100000" y="60000"/>
                                    </p:animScale>
                                    <p:animScale>
                                      <p:cBhvr>
                                        <p:cTn id="246" dur="166" decel="50000">
                                          <p:stCondLst>
                                            <p:cond delay="676"/>
                                          </p:stCondLst>
                                        </p:cTn>
                                        <p:tgtEl>
                                          <p:spTgt spid="267267">
                                            <p:txEl>
                                              <p:pRg st="13" end="13"/>
                                            </p:txEl>
                                          </p:spTgt>
                                        </p:tgtEl>
                                      </p:cBhvr>
                                      <p:to x="100000" y="100000"/>
                                    </p:animScale>
                                    <p:animScale>
                                      <p:cBhvr>
                                        <p:cTn id="247" dur="26">
                                          <p:stCondLst>
                                            <p:cond delay="1312"/>
                                          </p:stCondLst>
                                        </p:cTn>
                                        <p:tgtEl>
                                          <p:spTgt spid="267267">
                                            <p:txEl>
                                              <p:pRg st="13" end="13"/>
                                            </p:txEl>
                                          </p:spTgt>
                                        </p:tgtEl>
                                      </p:cBhvr>
                                      <p:to x="100000" y="80000"/>
                                    </p:animScale>
                                    <p:animScale>
                                      <p:cBhvr>
                                        <p:cTn id="248" dur="166" decel="50000">
                                          <p:stCondLst>
                                            <p:cond delay="1338"/>
                                          </p:stCondLst>
                                        </p:cTn>
                                        <p:tgtEl>
                                          <p:spTgt spid="267267">
                                            <p:txEl>
                                              <p:pRg st="13" end="13"/>
                                            </p:txEl>
                                          </p:spTgt>
                                        </p:tgtEl>
                                      </p:cBhvr>
                                      <p:to x="100000" y="100000"/>
                                    </p:animScale>
                                    <p:animScale>
                                      <p:cBhvr>
                                        <p:cTn id="249" dur="26">
                                          <p:stCondLst>
                                            <p:cond delay="1642"/>
                                          </p:stCondLst>
                                        </p:cTn>
                                        <p:tgtEl>
                                          <p:spTgt spid="267267">
                                            <p:txEl>
                                              <p:pRg st="13" end="13"/>
                                            </p:txEl>
                                          </p:spTgt>
                                        </p:tgtEl>
                                      </p:cBhvr>
                                      <p:to x="100000" y="90000"/>
                                    </p:animScale>
                                    <p:animScale>
                                      <p:cBhvr>
                                        <p:cTn id="250" dur="166" decel="50000">
                                          <p:stCondLst>
                                            <p:cond delay="1668"/>
                                          </p:stCondLst>
                                        </p:cTn>
                                        <p:tgtEl>
                                          <p:spTgt spid="267267">
                                            <p:txEl>
                                              <p:pRg st="13" end="13"/>
                                            </p:txEl>
                                          </p:spTgt>
                                        </p:tgtEl>
                                      </p:cBhvr>
                                      <p:to x="100000" y="100000"/>
                                    </p:animScale>
                                    <p:animScale>
                                      <p:cBhvr>
                                        <p:cTn id="251" dur="26">
                                          <p:stCondLst>
                                            <p:cond delay="1808"/>
                                          </p:stCondLst>
                                        </p:cTn>
                                        <p:tgtEl>
                                          <p:spTgt spid="267267">
                                            <p:txEl>
                                              <p:pRg st="13" end="13"/>
                                            </p:txEl>
                                          </p:spTgt>
                                        </p:tgtEl>
                                      </p:cBhvr>
                                      <p:to x="100000" y="95000"/>
                                    </p:animScale>
                                    <p:animScale>
                                      <p:cBhvr>
                                        <p:cTn id="252" dur="166" decel="50000">
                                          <p:stCondLst>
                                            <p:cond delay="1834"/>
                                          </p:stCondLst>
                                        </p:cTn>
                                        <p:tgtEl>
                                          <p:spTgt spid="267267">
                                            <p:txEl>
                                              <p:pRg st="13" end="1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a:extLst>
              <a:ext uri="{FF2B5EF4-FFF2-40B4-BE49-F238E27FC236}">
                <a16:creationId xmlns:a16="http://schemas.microsoft.com/office/drawing/2014/main" id="{8C78D6D1-0838-4CB4-BFC3-2AD3C3530F92}"/>
              </a:ext>
            </a:extLst>
          </p:cNvPr>
          <p:cNvSpPr txBox="1">
            <a:spLocks noChangeArrowheads="1"/>
          </p:cNvSpPr>
          <p:nvPr/>
        </p:nvSpPr>
        <p:spPr bwMode="auto">
          <a:xfrm>
            <a:off x="317290" y="188640"/>
            <a:ext cx="8642350" cy="523220"/>
          </a:xfrm>
          <a:prstGeom prst="rect">
            <a:avLst/>
          </a:prstGeom>
          <a:noFill/>
          <a:ln w="9525">
            <a:noFill/>
            <a:miter lim="800000"/>
            <a:headEnd/>
            <a:tailEnd/>
          </a:ln>
          <a:effectLst/>
        </p:spPr>
        <p:txBody>
          <a:bodyPr>
            <a:spAutoFit/>
          </a:bodyPr>
          <a:lstStyle/>
          <a:p>
            <a:pPr algn="ctr">
              <a:spcBef>
                <a:spcPts val="1800"/>
              </a:spcBef>
            </a:pPr>
            <a:r>
              <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2. С</a:t>
            </a:r>
            <a:r>
              <a:rPr lang="ru-RU" sz="2700" dirty="0">
                <a:solidFill>
                  <a:srgbClr val="C00000"/>
                </a:solidFill>
                <a:latin typeface="Times New Roman" panose="02020603050405020304" pitchFamily="18" charset="0"/>
                <a:cs typeface="Times New Roman" panose="02020603050405020304" pitchFamily="18" charset="0"/>
              </a:rPr>
              <a:t>чет производства.</a:t>
            </a:r>
          </a:p>
        </p:txBody>
      </p:sp>
      <p:sp>
        <p:nvSpPr>
          <p:cNvPr id="3" name="Text Box 3">
            <a:extLst>
              <a:ext uri="{FF2B5EF4-FFF2-40B4-BE49-F238E27FC236}">
                <a16:creationId xmlns:a16="http://schemas.microsoft.com/office/drawing/2014/main" id="{4ED40B65-8CF9-49EB-AC64-DB3457F3174F}"/>
              </a:ext>
            </a:extLst>
          </p:cNvPr>
          <p:cNvSpPr txBox="1">
            <a:spLocks noChangeArrowheads="1"/>
          </p:cNvSpPr>
          <p:nvPr/>
        </p:nvSpPr>
        <p:spPr bwMode="auto">
          <a:xfrm>
            <a:off x="174415" y="711860"/>
            <a:ext cx="8785225" cy="6150915"/>
          </a:xfrm>
          <a:prstGeom prst="rect">
            <a:avLst/>
          </a:prstGeom>
          <a:noFill/>
          <a:ln w="9525">
            <a:noFill/>
            <a:miter lim="800000"/>
            <a:headEnd/>
            <a:tailEnd/>
          </a:ln>
          <a:effectLst/>
        </p:spPr>
        <p:txBody>
          <a:bodyPr>
            <a:spAutoFit/>
          </a:bodyPr>
          <a:lstStyle/>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Счет производства ‑ один из наиболее важных в СНС.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Показатели счета производства отражают результат производства (</a:t>
            </a:r>
            <a:r>
              <a:rPr lang="ru-RU" sz="2200" b="1" dirty="0">
                <a:solidFill>
                  <a:srgbClr val="FF0000"/>
                </a:solidFill>
                <a:latin typeface="Times New Roman" panose="02020603050405020304" pitchFamily="18" charset="0"/>
                <a:cs typeface="Times New Roman" panose="02020603050405020304" pitchFamily="18" charset="0"/>
              </a:rPr>
              <a:t>выпуск товаров и услуг </a:t>
            </a:r>
            <a:r>
              <a:rPr lang="ru-RU" sz="2200" b="1" dirty="0">
                <a:solidFill>
                  <a:srgbClr val="002060"/>
                </a:solidFill>
                <a:latin typeface="Times New Roman" panose="02020603050405020304" pitchFamily="18" charset="0"/>
                <a:cs typeface="Times New Roman" panose="02020603050405020304" pitchFamily="18" charset="0"/>
              </a:rPr>
              <a:t>в ресурсной части счета) и использование товаров и услуг в процессе производства (</a:t>
            </a:r>
            <a:r>
              <a:rPr lang="ru-RU" sz="2200" b="1" dirty="0">
                <a:solidFill>
                  <a:srgbClr val="FF0000"/>
                </a:solidFill>
                <a:latin typeface="Times New Roman" panose="02020603050405020304" pitchFamily="18" charset="0"/>
                <a:cs typeface="Times New Roman" panose="02020603050405020304" pitchFamily="18" charset="0"/>
              </a:rPr>
              <a:t>промежуточное потребление </a:t>
            </a:r>
            <a:r>
              <a:rPr lang="ru-RU" sz="2200" b="1" dirty="0">
                <a:solidFill>
                  <a:srgbClr val="002060"/>
                </a:solidFill>
                <a:latin typeface="Times New Roman" panose="02020603050405020304" pitchFamily="18" charset="0"/>
                <a:cs typeface="Times New Roman" panose="02020603050405020304" pitchFamily="18" charset="0"/>
              </a:rPr>
              <a:t>в части использования).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Балансирующей статьей счета является </a:t>
            </a:r>
            <a:r>
              <a:rPr lang="ru-RU" sz="2200" b="1" dirty="0">
                <a:solidFill>
                  <a:srgbClr val="FF0000"/>
                </a:solidFill>
                <a:latin typeface="Times New Roman" panose="02020603050405020304" pitchFamily="18" charset="0"/>
                <a:cs typeface="Times New Roman" panose="02020603050405020304" pitchFamily="18" charset="0"/>
              </a:rPr>
              <a:t>валовая добавленная стоимость</a:t>
            </a:r>
            <a:r>
              <a:rPr lang="ru-RU" sz="2200" b="1" dirty="0">
                <a:solidFill>
                  <a:srgbClr val="002060"/>
                </a:solidFill>
                <a:latin typeface="Times New Roman" panose="02020603050405020304" pitchFamily="18" charset="0"/>
                <a:cs typeface="Times New Roman" panose="02020603050405020304" pitchFamily="18" charset="0"/>
              </a:rPr>
              <a:t>. Для экономики в целом данная статья означает </a:t>
            </a:r>
            <a:r>
              <a:rPr lang="ru-RU" sz="2200" b="1" dirty="0">
                <a:solidFill>
                  <a:srgbClr val="FF0000"/>
                </a:solidFill>
                <a:latin typeface="Times New Roman" panose="02020603050405020304" pitchFamily="18" charset="0"/>
                <a:cs typeface="Times New Roman" panose="02020603050405020304" pitchFamily="18" charset="0"/>
              </a:rPr>
              <a:t>валовой внутренний продукт</a:t>
            </a:r>
            <a:r>
              <a:rPr lang="ru-RU" sz="2200" b="1" dirty="0">
                <a:solidFill>
                  <a:srgbClr val="002060"/>
                </a:solidFill>
                <a:latin typeface="Times New Roman" panose="02020603050405020304" pitchFamily="18" charset="0"/>
                <a:cs typeface="Times New Roman" panose="02020603050405020304" pitchFamily="18" charset="0"/>
              </a:rPr>
              <a:t>.</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В промежуточное потребление не входит стоимость потребления в ходе производства основного капитала.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Показатель </a:t>
            </a:r>
            <a:r>
              <a:rPr lang="ru-RU" sz="2200" b="1" dirty="0">
                <a:solidFill>
                  <a:srgbClr val="FF0000"/>
                </a:solidFill>
                <a:latin typeface="Times New Roman" panose="02020603050405020304" pitchFamily="18" charset="0"/>
                <a:cs typeface="Times New Roman" panose="02020603050405020304" pitchFamily="18" charset="0"/>
              </a:rPr>
              <a:t>потребления основного капитала </a:t>
            </a:r>
            <a:r>
              <a:rPr lang="ru-RU" sz="2200" b="1" dirty="0">
                <a:solidFill>
                  <a:srgbClr val="002060"/>
                </a:solidFill>
                <a:latin typeface="Times New Roman" panose="02020603050405020304" pitchFamily="18" charset="0"/>
                <a:cs typeface="Times New Roman" panose="02020603050405020304" pitchFamily="18" charset="0"/>
              </a:rPr>
              <a:t>отражается как отдельная позиция и используется для расчета </a:t>
            </a:r>
            <a:r>
              <a:rPr lang="ru-RU" sz="2200" b="1" dirty="0">
                <a:solidFill>
                  <a:srgbClr val="FF0000"/>
                </a:solidFill>
                <a:latin typeface="Times New Roman" panose="02020603050405020304" pitchFamily="18" charset="0"/>
                <a:cs typeface="Times New Roman" panose="02020603050405020304" pitchFamily="18" charset="0"/>
              </a:rPr>
              <a:t>чистой добавленной стоимости</a:t>
            </a:r>
            <a:r>
              <a:rPr lang="ru-RU" sz="2200" b="1" dirty="0">
                <a:solidFill>
                  <a:srgbClr val="002060"/>
                </a:solidFill>
                <a:latin typeface="Times New Roman" panose="02020603050405020304" pitchFamily="18" charset="0"/>
                <a:cs typeface="Times New Roman" panose="02020603050405020304" pitchFamily="18" charset="0"/>
              </a:rPr>
              <a:t>.</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В СНС рекомендуется рассчитывать все балансирующие статьи как на валовой, так и на чистой основе. </a:t>
            </a:r>
          </a:p>
        </p:txBody>
      </p:sp>
    </p:spTree>
    <p:extLst>
      <p:ext uri="{BB962C8B-B14F-4D97-AF65-F5344CB8AC3E}">
        <p14:creationId xmlns:p14="http://schemas.microsoft.com/office/powerpoint/2010/main" val="4019334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800" decel="100000"/>
                                        <p:tgtEl>
                                          <p:spTgt spid="3">
                                            <p:txEl>
                                              <p:pRg st="0" end="0"/>
                                            </p:txEl>
                                          </p:spTgt>
                                        </p:tgtEl>
                                      </p:cBhvr>
                                    </p:animEffect>
                                    <p:anim calcmode="lin" valueType="num">
                                      <p:cBhvr>
                                        <p:cTn id="14"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15"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6"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800" decel="100000"/>
                                        <p:tgtEl>
                                          <p:spTgt spid="3">
                                            <p:txEl>
                                              <p:pRg st="1" end="1"/>
                                            </p:txEl>
                                          </p:spTgt>
                                        </p:tgtEl>
                                      </p:cBhvr>
                                    </p:animEffect>
                                    <p:anim calcmode="lin" valueType="num">
                                      <p:cBhvr>
                                        <p:cTn id="23"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4"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5"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30" presetClass="entr" presetSubtype="0" fill="hold" grpId="0" nodeType="after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800" decel="100000"/>
                                        <p:tgtEl>
                                          <p:spTgt spid="3">
                                            <p:txEl>
                                              <p:pRg st="2" end="2"/>
                                            </p:txEl>
                                          </p:spTgt>
                                        </p:tgtEl>
                                      </p:cBhvr>
                                    </p:animEffect>
                                    <p:anim calcmode="lin" valueType="num">
                                      <p:cBhvr>
                                        <p:cTn id="32"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3"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4"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0" presetClass="entr" presetSubtype="0" fill="hold" grpId="0" nodeType="click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800" decel="100000"/>
                                        <p:tgtEl>
                                          <p:spTgt spid="3">
                                            <p:txEl>
                                              <p:pRg st="3" end="3"/>
                                            </p:txEl>
                                          </p:spTgt>
                                        </p:tgtEl>
                                      </p:cBhvr>
                                    </p:animEffect>
                                    <p:anim calcmode="lin" valueType="num">
                                      <p:cBhvr>
                                        <p:cTn id="42"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43"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44"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0" presetClass="entr" presetSubtype="0" fill="hold" grpId="0"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fade">
                                      <p:cBhvr>
                                        <p:cTn id="51" dur="800" decel="100000"/>
                                        <p:tgtEl>
                                          <p:spTgt spid="3">
                                            <p:txEl>
                                              <p:pRg st="4" end="4"/>
                                            </p:txEl>
                                          </p:spTgt>
                                        </p:tgtEl>
                                      </p:cBhvr>
                                    </p:animEffect>
                                    <p:anim calcmode="lin" valueType="num">
                                      <p:cBhvr>
                                        <p:cTn id="52"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53"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54"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55"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56"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0" presetClass="entr" presetSubtype="0" fill="hold" grpId="0" nodeType="clickEffect">
                                  <p:stCondLst>
                                    <p:cond delay="0"/>
                                  </p:stCondLst>
                                  <p:childTnLst>
                                    <p:set>
                                      <p:cBhvr>
                                        <p:cTn id="60" dur="1" fill="hold">
                                          <p:stCondLst>
                                            <p:cond delay="0"/>
                                          </p:stCondLst>
                                        </p:cTn>
                                        <p:tgtEl>
                                          <p:spTgt spid="3">
                                            <p:txEl>
                                              <p:pRg st="5" end="5"/>
                                            </p:txEl>
                                          </p:spTgt>
                                        </p:tgtEl>
                                        <p:attrNameLst>
                                          <p:attrName>style.visibility</p:attrName>
                                        </p:attrNameLst>
                                      </p:cBhvr>
                                      <p:to>
                                        <p:strVal val="visible"/>
                                      </p:to>
                                    </p:set>
                                    <p:animEffect transition="in" filter="fade">
                                      <p:cBhvr>
                                        <p:cTn id="61" dur="800" decel="100000"/>
                                        <p:tgtEl>
                                          <p:spTgt spid="3">
                                            <p:txEl>
                                              <p:pRg st="5" end="5"/>
                                            </p:txEl>
                                          </p:spTgt>
                                        </p:tgtEl>
                                      </p:cBhvr>
                                    </p:animEffect>
                                    <p:anim calcmode="lin" valueType="num">
                                      <p:cBhvr>
                                        <p:cTn id="62"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63"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64"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65"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66"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9314" name="Rectangle 2"/>
          <p:cNvSpPr>
            <a:spLocks noChangeArrowheads="1"/>
          </p:cNvSpPr>
          <p:nvPr/>
        </p:nvSpPr>
        <p:spPr bwMode="auto">
          <a:xfrm>
            <a:off x="248" y="3130154"/>
            <a:ext cx="184731" cy="369332"/>
          </a:xfrm>
          <a:prstGeom prst="rect">
            <a:avLst/>
          </a:prstGeom>
          <a:noFill/>
          <a:ln w="9525">
            <a:noFill/>
            <a:miter lim="800000"/>
            <a:headEnd/>
            <a:tailEnd/>
          </a:ln>
          <a:effectLst/>
        </p:spPr>
        <p:txBody>
          <a:bodyPr wrap="none" anchor="ctr">
            <a:spAutoFit/>
          </a:bodyPr>
          <a:lstStyle/>
          <a:p>
            <a:endParaRPr lang="ru-RU">
              <a:solidFill>
                <a:srgbClr val="002060"/>
              </a:solidFill>
            </a:endParaRPr>
          </a:p>
        </p:txBody>
      </p:sp>
      <p:sp>
        <p:nvSpPr>
          <p:cNvPr id="4" name="Номер слайда 4"/>
          <p:cNvSpPr>
            <a:spLocks noGrp="1"/>
          </p:cNvSpPr>
          <p:nvPr>
            <p:ph type="sldNum" sz="quarter" idx="12"/>
          </p:nvPr>
        </p:nvSpPr>
        <p:spPr>
          <a:xfrm>
            <a:off x="8676704" y="6497638"/>
            <a:ext cx="467296" cy="360362"/>
          </a:xfrm>
        </p:spPr>
        <p:txBody>
          <a:bodyPr/>
          <a:lstStyle/>
          <a:p>
            <a:pPr>
              <a:defRPr/>
            </a:pPr>
            <a:fld id="{FC2D168A-1A35-41E7-A0D3-ACB53E87430E}" type="slidenum">
              <a:rPr lang="ru-RU" sz="1800" b="1">
                <a:solidFill>
                  <a:srgbClr val="002060"/>
                </a:solidFill>
              </a:rPr>
              <a:pPr>
                <a:defRPr/>
              </a:pPr>
              <a:t>8</a:t>
            </a:fld>
            <a:endParaRPr lang="ru-RU" sz="1800" b="1" dirty="0">
              <a:solidFill>
                <a:srgbClr val="002060"/>
              </a:solidFill>
            </a:endParaRPr>
          </a:p>
        </p:txBody>
      </p:sp>
      <p:graphicFrame>
        <p:nvGraphicFramePr>
          <p:cNvPr id="5" name="Таблица 4"/>
          <p:cNvGraphicFramePr>
            <a:graphicFrameLocks noGrp="1"/>
          </p:cNvGraphicFramePr>
          <p:nvPr/>
        </p:nvGraphicFramePr>
        <p:xfrm>
          <a:off x="323776" y="1745431"/>
          <a:ext cx="8424936" cy="2736305"/>
        </p:xfrm>
        <a:graphic>
          <a:graphicData uri="http://schemas.openxmlformats.org/drawingml/2006/table">
            <a:tbl>
              <a:tblPr/>
              <a:tblGrid>
                <a:gridCol w="5054961">
                  <a:extLst>
                    <a:ext uri="{9D8B030D-6E8A-4147-A177-3AD203B41FA5}">
                      <a16:colId xmlns:a16="http://schemas.microsoft.com/office/drawing/2014/main" val="20000"/>
                    </a:ext>
                  </a:extLst>
                </a:gridCol>
                <a:gridCol w="3369975">
                  <a:extLst>
                    <a:ext uri="{9D8B030D-6E8A-4147-A177-3AD203B41FA5}">
                      <a16:colId xmlns:a16="http://schemas.microsoft.com/office/drawing/2014/main" val="20001"/>
                    </a:ext>
                  </a:extLst>
                </a:gridCol>
              </a:tblGrid>
              <a:tr h="456051">
                <a:tc>
                  <a:txBody>
                    <a:bodyPr/>
                    <a:lstStyle/>
                    <a:p>
                      <a:pPr algn="ctr">
                        <a:spcAft>
                          <a:spcPts val="0"/>
                        </a:spcAft>
                      </a:pPr>
                      <a:r>
                        <a:rPr lang="ru-RU" sz="2000" b="1" dirty="0">
                          <a:solidFill>
                            <a:srgbClr val="002060"/>
                          </a:solidFill>
                          <a:latin typeface="Times New Roman"/>
                          <a:ea typeface="Times New Roman"/>
                        </a:rPr>
                        <a:t>ИСПОЛЬЗОВАНИЕ</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ru-RU" sz="2000" b="1" dirty="0">
                          <a:solidFill>
                            <a:srgbClr val="002060"/>
                          </a:solidFill>
                          <a:latin typeface="Times New Roman"/>
                          <a:ea typeface="Times New Roman"/>
                        </a:rPr>
                        <a:t>РЕСУРСЫ</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56051">
                <a:tc>
                  <a:txBody>
                    <a:bodyPr/>
                    <a:lstStyle/>
                    <a:p>
                      <a:pPr>
                        <a:spcAft>
                          <a:spcPts val="0"/>
                        </a:spcAft>
                      </a:pPr>
                      <a:r>
                        <a:rPr lang="ru-RU" sz="2000" dirty="0">
                          <a:solidFill>
                            <a:srgbClr val="002060"/>
                          </a:solidFill>
                          <a:latin typeface="Times New Roman"/>
                          <a:ea typeface="Times New Roman"/>
                        </a:rPr>
                        <a:t>Промежуточное потребление</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spcAft>
                          <a:spcPts val="0"/>
                        </a:spcAft>
                      </a:pPr>
                      <a:r>
                        <a:rPr lang="ru-RU" sz="2000" dirty="0">
                          <a:solidFill>
                            <a:srgbClr val="002060"/>
                          </a:solidFill>
                          <a:latin typeface="Times New Roman"/>
                          <a:ea typeface="Times New Roman"/>
                        </a:rPr>
                        <a:t>Выпуск товаров и услуг</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824203">
                <a:tc>
                  <a:txBody>
                    <a:bodyPr/>
                    <a:lstStyle/>
                    <a:p>
                      <a:pPr>
                        <a:spcAft>
                          <a:spcPts val="0"/>
                        </a:spcAft>
                      </a:pPr>
                      <a:r>
                        <a:rPr lang="ru-RU" sz="2000" dirty="0">
                          <a:solidFill>
                            <a:srgbClr val="002060"/>
                          </a:solidFill>
                          <a:latin typeface="Times New Roman"/>
                          <a:ea typeface="Times New Roman"/>
                        </a:rPr>
                        <a:t>Валовая добавленная стоимость / Валовой внутренний продукт / Потребление основного капитала / Чистая добавленная стоимость / Чистый внутренний продукт /</a:t>
                      </a:r>
                    </a:p>
                  </a:txBody>
                  <a:tcPr marL="68580" marR="68580" marT="0" marB="0">
                    <a:lnL w="12700" cap="flat" cmpd="sng" algn="ctr">
                      <a:solidFill>
                        <a:schemeClr val="accent5">
                          <a:lumMod val="10000"/>
                        </a:schemeClr>
                      </a:solidFill>
                      <a:prstDash val="solid"/>
                      <a:round/>
                      <a:headEnd type="none" w="med" len="med"/>
                      <a:tailEnd type="none" w="med" len="med"/>
                    </a:lnL>
                    <a:lnR w="12700" cap="flat" cmpd="sng" algn="ctr">
                      <a:solidFill>
                        <a:schemeClr val="accent5">
                          <a:lumMod val="10000"/>
                        </a:schemeClr>
                      </a:solidFill>
                      <a:prstDash val="solid"/>
                      <a:round/>
                      <a:headEnd type="none" w="med" len="med"/>
                      <a:tailEnd type="none" w="med" len="med"/>
                    </a:lnR>
                    <a:lnT w="12700" cap="flat" cmpd="sng" algn="ctr">
                      <a:solidFill>
                        <a:schemeClr val="accent5">
                          <a:lumMod val="10000"/>
                        </a:schemeClr>
                      </a:solidFill>
                      <a:prstDash val="solid"/>
                      <a:round/>
                      <a:headEnd type="none" w="med" len="med"/>
                      <a:tailEnd type="none" w="med" len="med"/>
                    </a:lnT>
                    <a:lnB w="12700" cap="flat" cmpd="sng" algn="ctr">
                      <a:solidFill>
                        <a:schemeClr val="accent5">
                          <a:lumMod val="10000"/>
                        </a:schemeClr>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ru-RU"/>
                    </a:p>
                  </a:txBody>
                  <a:tcPr/>
                </a:tc>
                <a:extLst>
                  <a:ext uri="{0D108BD9-81ED-4DB2-BD59-A6C34878D82A}">
                    <a16:rowId xmlns:a16="http://schemas.microsoft.com/office/drawing/2014/main" val="10002"/>
                  </a:ext>
                </a:extLst>
              </a:tr>
            </a:tbl>
          </a:graphicData>
        </a:graphic>
      </p:graphicFrame>
      <p:sp>
        <p:nvSpPr>
          <p:cNvPr id="6" name="Text Box 3">
            <a:extLst>
              <a:ext uri="{FF2B5EF4-FFF2-40B4-BE49-F238E27FC236}">
                <a16:creationId xmlns:a16="http://schemas.microsoft.com/office/drawing/2014/main" id="{1D9CD844-336E-4DE8-A5D6-1269D686B841}"/>
              </a:ext>
            </a:extLst>
          </p:cNvPr>
          <p:cNvSpPr txBox="1">
            <a:spLocks noChangeArrowheads="1"/>
          </p:cNvSpPr>
          <p:nvPr/>
        </p:nvSpPr>
        <p:spPr bwMode="auto">
          <a:xfrm>
            <a:off x="190862" y="842893"/>
            <a:ext cx="8785225" cy="523220"/>
          </a:xfrm>
          <a:prstGeom prst="rect">
            <a:avLst/>
          </a:prstGeom>
          <a:noFill/>
          <a:ln w="9525">
            <a:noFill/>
            <a:miter lim="800000"/>
            <a:headEnd/>
            <a:tailEnd/>
          </a:ln>
          <a:effectLst/>
        </p:spPr>
        <p:txBody>
          <a:bodyPr>
            <a:spAutoFit/>
          </a:bodyPr>
          <a:lstStyle/>
          <a:p>
            <a:pPr algn="ctr">
              <a:spcBef>
                <a:spcPct val="70000"/>
              </a:spcBef>
            </a:pPr>
            <a:r>
              <a:rPr lang="ru-RU" sz="2800" b="1" dirty="0">
                <a:solidFill>
                  <a:srgbClr val="FF3300"/>
                </a:solidFill>
              </a:rPr>
              <a:t>Принципиальная схема счета производства</a:t>
            </a:r>
            <a:endParaRPr lang="ru-RU" sz="2400" b="1" dirty="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6" presetClass="entr" presetSubtype="0" fill="hold" grpId="0" nodeType="after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Effect transition="in" filter="wipe(down)">
                                      <p:cBhvr>
                                        <p:cTn id="13" dur="580">
                                          <p:stCondLst>
                                            <p:cond delay="0"/>
                                          </p:stCondLst>
                                        </p:cTn>
                                        <p:tgtEl>
                                          <p:spTgt spid="6">
                                            <p:txEl>
                                              <p:pRg st="0" end="0"/>
                                            </p:txEl>
                                          </p:spTgt>
                                        </p:tgtEl>
                                      </p:cBhvr>
                                    </p:animEffect>
                                    <p:anim calcmode="lin" valueType="num">
                                      <p:cBhvr>
                                        <p:cTn id="14"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6">
                                            <p:txEl>
                                              <p:pRg st="0" end="0"/>
                                            </p:txEl>
                                          </p:spTgt>
                                        </p:tgtEl>
                                      </p:cBhvr>
                                      <p:to x="100000" y="60000"/>
                                    </p:animScale>
                                    <p:animScale>
                                      <p:cBhvr>
                                        <p:cTn id="20" dur="166" decel="50000">
                                          <p:stCondLst>
                                            <p:cond delay="676"/>
                                          </p:stCondLst>
                                        </p:cTn>
                                        <p:tgtEl>
                                          <p:spTgt spid="6">
                                            <p:txEl>
                                              <p:pRg st="0" end="0"/>
                                            </p:txEl>
                                          </p:spTgt>
                                        </p:tgtEl>
                                      </p:cBhvr>
                                      <p:to x="100000" y="100000"/>
                                    </p:animScale>
                                    <p:animScale>
                                      <p:cBhvr>
                                        <p:cTn id="21" dur="26">
                                          <p:stCondLst>
                                            <p:cond delay="1312"/>
                                          </p:stCondLst>
                                        </p:cTn>
                                        <p:tgtEl>
                                          <p:spTgt spid="6">
                                            <p:txEl>
                                              <p:pRg st="0" end="0"/>
                                            </p:txEl>
                                          </p:spTgt>
                                        </p:tgtEl>
                                      </p:cBhvr>
                                      <p:to x="100000" y="80000"/>
                                    </p:animScale>
                                    <p:animScale>
                                      <p:cBhvr>
                                        <p:cTn id="22" dur="166" decel="50000">
                                          <p:stCondLst>
                                            <p:cond delay="1338"/>
                                          </p:stCondLst>
                                        </p:cTn>
                                        <p:tgtEl>
                                          <p:spTgt spid="6">
                                            <p:txEl>
                                              <p:pRg st="0" end="0"/>
                                            </p:txEl>
                                          </p:spTgt>
                                        </p:tgtEl>
                                      </p:cBhvr>
                                      <p:to x="100000" y="100000"/>
                                    </p:animScale>
                                    <p:animScale>
                                      <p:cBhvr>
                                        <p:cTn id="23" dur="26">
                                          <p:stCondLst>
                                            <p:cond delay="1642"/>
                                          </p:stCondLst>
                                        </p:cTn>
                                        <p:tgtEl>
                                          <p:spTgt spid="6">
                                            <p:txEl>
                                              <p:pRg st="0" end="0"/>
                                            </p:txEl>
                                          </p:spTgt>
                                        </p:tgtEl>
                                      </p:cBhvr>
                                      <p:to x="100000" y="90000"/>
                                    </p:animScale>
                                    <p:animScale>
                                      <p:cBhvr>
                                        <p:cTn id="24" dur="166" decel="50000">
                                          <p:stCondLst>
                                            <p:cond delay="1668"/>
                                          </p:stCondLst>
                                        </p:cTn>
                                        <p:tgtEl>
                                          <p:spTgt spid="6">
                                            <p:txEl>
                                              <p:pRg st="0" end="0"/>
                                            </p:txEl>
                                          </p:spTgt>
                                        </p:tgtEl>
                                      </p:cBhvr>
                                      <p:to x="100000" y="100000"/>
                                    </p:animScale>
                                    <p:animScale>
                                      <p:cBhvr>
                                        <p:cTn id="25" dur="26">
                                          <p:stCondLst>
                                            <p:cond delay="1808"/>
                                          </p:stCondLst>
                                        </p:cTn>
                                        <p:tgtEl>
                                          <p:spTgt spid="6">
                                            <p:txEl>
                                              <p:pRg st="0" end="0"/>
                                            </p:txEl>
                                          </p:spTgt>
                                        </p:tgtEl>
                                      </p:cBhvr>
                                      <p:to x="100000" y="95000"/>
                                    </p:animScale>
                                    <p:animScale>
                                      <p:cBhvr>
                                        <p:cTn id="26" dur="166" decel="50000">
                                          <p:stCondLst>
                                            <p:cond delay="1834"/>
                                          </p:stCondLst>
                                        </p:cTn>
                                        <p:tgtEl>
                                          <p:spTgt spid="6">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3185438C-E385-4FB6-8416-99223D7B3C19}"/>
              </a:ext>
            </a:extLst>
          </p:cNvPr>
          <p:cNvSpPr txBox="1">
            <a:spLocks noChangeArrowheads="1"/>
          </p:cNvSpPr>
          <p:nvPr/>
        </p:nvSpPr>
        <p:spPr bwMode="auto">
          <a:xfrm>
            <a:off x="174415" y="1572338"/>
            <a:ext cx="8785225" cy="3713324"/>
          </a:xfrm>
          <a:prstGeom prst="rect">
            <a:avLst/>
          </a:prstGeom>
          <a:noFill/>
          <a:ln w="9525">
            <a:noFill/>
            <a:miter lim="800000"/>
            <a:headEnd/>
            <a:tailEnd/>
          </a:ln>
          <a:effectLst/>
        </p:spPr>
        <p:txBody>
          <a:bodyPr>
            <a:spAutoFit/>
          </a:bodyPr>
          <a:lstStyle/>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Исходным показателем при построении счета производства является валовой выпуск продуктов и услуг. </a:t>
            </a:r>
          </a:p>
          <a:p>
            <a:pPr algn="just">
              <a:lnSpc>
                <a:spcPct val="120000"/>
              </a:lnSpc>
            </a:pPr>
            <a:r>
              <a:rPr lang="ru-RU" sz="2200" b="1" dirty="0">
                <a:solidFill>
                  <a:srgbClr val="FF0000"/>
                </a:solidFill>
                <a:latin typeface="Times New Roman" panose="02020603050405020304" pitchFamily="18" charset="0"/>
                <a:cs typeface="Times New Roman" panose="02020603050405020304" pitchFamily="18" charset="0"/>
              </a:rPr>
              <a:t>Валовой выпуск </a:t>
            </a:r>
            <a:r>
              <a:rPr lang="ru-RU" sz="2200" b="1" dirty="0">
                <a:solidFill>
                  <a:srgbClr val="002060"/>
                </a:solidFill>
                <a:latin typeface="Times New Roman" panose="02020603050405020304" pitchFamily="18" charset="0"/>
                <a:cs typeface="Times New Roman" panose="02020603050405020304" pitchFamily="18" charset="0"/>
              </a:rPr>
              <a:t>представляет собой суммарную стоимость продуктов и услуг, отражающую итог производственной деятельности единиц-резидентов национальной экономики в отчетном периоде и охватывающую все рыночные и нерыночные продукты и услуги. </a:t>
            </a:r>
          </a:p>
          <a:p>
            <a:pPr algn="just">
              <a:lnSpc>
                <a:spcPct val="120000"/>
              </a:lnSpc>
            </a:pPr>
            <a:r>
              <a:rPr lang="ru-RU" sz="2200" b="1" dirty="0">
                <a:solidFill>
                  <a:srgbClr val="002060"/>
                </a:solidFill>
                <a:latin typeface="Times New Roman" panose="02020603050405020304" pitchFamily="18" charset="0"/>
                <a:cs typeface="Times New Roman" panose="02020603050405020304" pitchFamily="18" charset="0"/>
              </a:rPr>
              <a:t>Выпуск определяется по секторам и отраслям экономики. </a:t>
            </a:r>
          </a:p>
          <a:p>
            <a:pPr algn="just">
              <a:lnSpc>
                <a:spcPct val="120000"/>
              </a:lnSpc>
            </a:pPr>
            <a:endParaRPr lang="ru-RU" sz="2200" b="1" dirty="0">
              <a:solidFill>
                <a:srgbClr val="002060"/>
              </a:solidFill>
              <a:latin typeface="Times New Roman" panose="02020603050405020304" pitchFamily="18" charset="0"/>
              <a:cs typeface="Times New Roman" panose="02020603050405020304" pitchFamily="18" charset="0"/>
            </a:endParaRPr>
          </a:p>
        </p:txBody>
      </p:sp>
      <p:sp>
        <p:nvSpPr>
          <p:cNvPr id="3" name="Text Box 6">
            <a:extLst>
              <a:ext uri="{FF2B5EF4-FFF2-40B4-BE49-F238E27FC236}">
                <a16:creationId xmlns:a16="http://schemas.microsoft.com/office/drawing/2014/main" id="{3BD5C4A5-18C9-42BA-9790-A13F7992F0B4}"/>
              </a:ext>
            </a:extLst>
          </p:cNvPr>
          <p:cNvSpPr txBox="1">
            <a:spLocks noChangeArrowheads="1"/>
          </p:cNvSpPr>
          <p:nvPr/>
        </p:nvSpPr>
        <p:spPr bwMode="auto">
          <a:xfrm>
            <a:off x="317290" y="404664"/>
            <a:ext cx="8642350" cy="923330"/>
          </a:xfrm>
          <a:prstGeom prst="rect">
            <a:avLst/>
          </a:prstGeom>
          <a:noFill/>
          <a:ln w="9525">
            <a:noFill/>
            <a:miter lim="800000"/>
            <a:headEnd/>
            <a:tailEnd/>
          </a:ln>
          <a:effectLst/>
        </p:spPr>
        <p:txBody>
          <a:bodyPr>
            <a:spAutoFit/>
          </a:bodyPr>
          <a:lstStyle/>
          <a:p>
            <a:pPr algn="ctr">
              <a:spcBef>
                <a:spcPts val="1800"/>
              </a:spcBef>
            </a:pPr>
            <a:r>
              <a:rPr kumimoji="0" lang="ru-RU" sz="2700" b="0" i="0" u="none"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3. </a:t>
            </a:r>
            <a:r>
              <a:rPr lang="ru-RU" sz="2700" dirty="0">
                <a:solidFill>
                  <a:srgbClr val="C00000"/>
                </a:solidFill>
                <a:latin typeface="Times New Roman" panose="02020603050405020304" pitchFamily="18" charset="0"/>
                <a:cs typeface="Times New Roman" panose="02020603050405020304" pitchFamily="18" charset="0"/>
              </a:rPr>
              <a:t>Ключевые макроэкономические показатели счета производства.</a:t>
            </a:r>
          </a:p>
        </p:txBody>
      </p:sp>
    </p:spTree>
    <p:extLst>
      <p:ext uri="{BB962C8B-B14F-4D97-AF65-F5344CB8AC3E}">
        <p14:creationId xmlns:p14="http://schemas.microsoft.com/office/powerpoint/2010/main" val="2610019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800" decel="100000"/>
                                        <p:tgtEl>
                                          <p:spTgt spid="2">
                                            <p:txEl>
                                              <p:pRg st="0" end="0"/>
                                            </p:txEl>
                                          </p:spTgt>
                                        </p:tgtEl>
                                      </p:cBhvr>
                                    </p:animEffect>
                                    <p:anim calcmode="lin" valueType="num">
                                      <p:cBhvr>
                                        <p:cTn id="8" dur="800" decel="100000" fill="hold"/>
                                        <p:tgtEl>
                                          <p:spTgt spid="2">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2">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2">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800" decel="100000"/>
                                        <p:tgtEl>
                                          <p:spTgt spid="2">
                                            <p:txEl>
                                              <p:pRg st="1" end="1"/>
                                            </p:txEl>
                                          </p:spTgt>
                                        </p:tgtEl>
                                      </p:cBhvr>
                                    </p:animEffect>
                                    <p:anim calcmode="lin" valueType="num">
                                      <p:cBhvr>
                                        <p:cTn id="18" dur="800" decel="100000" fill="hold"/>
                                        <p:tgtEl>
                                          <p:spTgt spid="2">
                                            <p:txEl>
                                              <p:pRg st="1" end="1"/>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2">
                                            <p:txEl>
                                              <p:pRg st="1" end="1"/>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2">
                                            <p:txEl>
                                              <p:pRg st="1" end="1"/>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2">
                                            <p:txEl>
                                              <p:pRg st="1" end="1"/>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2">
                                            <p:txEl>
                                              <p:pRg st="1" end="1"/>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fade">
                                      <p:cBhvr>
                                        <p:cTn id="27" dur="800" decel="100000"/>
                                        <p:tgtEl>
                                          <p:spTgt spid="2">
                                            <p:txEl>
                                              <p:pRg st="2" end="2"/>
                                            </p:txEl>
                                          </p:spTgt>
                                        </p:tgtEl>
                                      </p:cBhvr>
                                    </p:animEffect>
                                    <p:anim calcmode="lin" valueType="num">
                                      <p:cBhvr>
                                        <p:cTn id="28" dur="800" decel="100000" fill="hold"/>
                                        <p:tgtEl>
                                          <p:spTgt spid="2">
                                            <p:txEl>
                                              <p:pRg st="2" end="2"/>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2">
                                            <p:txEl>
                                              <p:pRg st="2" end="2"/>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2">
                                            <p:txEl>
                                              <p:pRg st="2" end="2"/>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
                                            <p:txEl>
                                              <p:pRg st="2" end="2"/>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
                                            <p:txEl>
                                              <p:pRg st="2" end="2"/>
                                            </p:txEl>
                                          </p:spTgt>
                                        </p:tgtEl>
                                        <p:attrNameLst>
                                          <p:attrName>ppt_y</p:attrName>
                                        </p:attrNameLst>
                                      </p:cBhvr>
                                      <p:tavLst>
                                        <p:tav tm="0">
                                          <p:val>
                                            <p:strVal val="#ppt_y+0.1"/>
                                          </p:val>
                                        </p:tav>
                                        <p:tav tm="100000">
                                          <p:val>
                                            <p:strVal val="#ppt_y"/>
                                          </p:val>
                                        </p:tav>
                                      </p:tavLst>
                                    </p:anim>
                                  </p:childTnLst>
                                </p:cTn>
                              </p:par>
                            </p:childTnLst>
                          </p:cTn>
                        </p:par>
                        <p:par>
                          <p:cTn id="33" fill="hold">
                            <p:stCondLst>
                              <p:cond delay="1000"/>
                            </p:stCondLst>
                            <p:childTnLst>
                              <p:par>
                                <p:cTn id="34" presetID="42" presetClass="entr" presetSubtype="0" fill="hold" grpId="0" nodeType="after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fade">
                                      <p:cBhvr>
                                        <p:cTn id="36" dur="1000"/>
                                        <p:tgtEl>
                                          <p:spTgt spid="3">
                                            <p:txEl>
                                              <p:pRg st="0" end="0"/>
                                            </p:txEl>
                                          </p:spTgt>
                                        </p:tgtEl>
                                      </p:cBhvr>
                                    </p:animEffect>
                                    <p:anim calcmode="lin" valueType="num">
                                      <p:cBhvr>
                                        <p:cTn id="3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3" grpId="0" uiExpand="1" build="p"/>
    </p:bldLst>
  </p:timing>
</p:sld>
</file>

<file path=ppt/theme/theme1.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2328</TotalTime>
  <Words>1951</Words>
  <Application>Microsoft Office PowerPoint</Application>
  <PresentationFormat>Экран (4:3)</PresentationFormat>
  <Paragraphs>131</Paragraphs>
  <Slides>26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2</vt:i4>
      </vt:variant>
      <vt:variant>
        <vt:lpstr>Заголовки слайдов</vt:lpstr>
      </vt:variant>
      <vt:variant>
        <vt:i4>26</vt:i4>
      </vt:variant>
    </vt:vector>
  </HeadingPairs>
  <TitlesOfParts>
    <vt:vector size="34" baseType="lpstr">
      <vt:lpstr>Arial</vt:lpstr>
      <vt:lpstr>Calibri</vt:lpstr>
      <vt:lpstr>Calibri Light</vt:lpstr>
      <vt:lpstr>Symbol</vt:lpstr>
      <vt:lpstr>Times New Roman</vt:lpstr>
      <vt:lpstr>Wingdings</vt:lpstr>
      <vt:lpstr>Лучи</vt:lpstr>
      <vt:lpstr>Тема Office</vt:lpstr>
      <vt:lpstr> Счета текущих операций: счет производства.</vt:lpstr>
      <vt:lpstr>План лекции: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СтГАУ</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Деканат</dc:creator>
  <cp:lastModifiedBy>Юрий Скрипниченко</cp:lastModifiedBy>
  <cp:revision>165</cp:revision>
  <dcterms:created xsi:type="dcterms:W3CDTF">2004-02-20T08:27:47Z</dcterms:created>
  <dcterms:modified xsi:type="dcterms:W3CDTF">2021-01-17T15:00:22Z</dcterms:modified>
</cp:coreProperties>
</file>